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1.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9.xml.rels" ContentType="application/vnd.openxmlformats-package.relationships+xml"/>
  <Override PartName="/ppt/slideMasters/_rels/slideMaster20.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4.xml.rels" ContentType="application/vnd.openxmlformats-package.relationships+xml"/>
  <Override PartName="/ppt/slideMasters/_rels/slideMaster21.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5.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3.xml" ContentType="application/vnd.openxmlformats-officedocument.theme+xml"/>
  <Override PartName="/ppt/theme/theme10.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2.xml" ContentType="application/vnd.openxmlformats-officedocument.theme+xml"/>
  <Override PartName="/ppt/theme/theme4.xml" ContentType="application/vnd.openxmlformats-officedocument.them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44.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5.xml" ContentType="application/vnd.openxmlformats-officedocument.presentationml.notesSlide+xml"/>
  <Override PartName="/ppt/notesSlides/notesSlide1.xml" ContentType="application/vnd.openxmlformats-officedocument.presentationml.notesSlide+xml"/>
  <Override PartName="/ppt/notesSlides/notesSlide31.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27.xml" ContentType="application/vnd.openxmlformats-officedocument.presentationml.notesSlide+xml"/>
  <Override PartName="/ppt/notesSlides/notesSlide22.xml" ContentType="application/vnd.openxmlformats-officedocument.presentationml.notesSlide+xml"/>
  <Override PartName="/ppt/notesSlides/_rels/notesSlide12.xml.rels" ContentType="application/vnd.openxmlformats-package.relationships+xml"/>
  <Override PartName="/ppt/notesSlides/_rels/notesSlide40.xml.rels" ContentType="application/vnd.openxmlformats-package.relationships+xml"/>
  <Override PartName="/ppt/notesSlides/_rels/notesSlide38.xml.rels" ContentType="application/vnd.openxmlformats-package.relationships+xml"/>
  <Override PartName="/ppt/notesSlides/_rels/notesSlide44.xml.rels" ContentType="application/vnd.openxmlformats-package.relationships+xml"/>
  <Override PartName="/ppt/notesSlides/_rels/notesSlide34.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2.xml.rels" ContentType="application/vnd.openxmlformats-package.relationships+xml"/>
  <Override PartName="/ppt/notesSlides/_rels/notesSlide5.xml.rels" ContentType="application/vnd.openxmlformats-package.relationships+xml"/>
  <Override PartName="/ppt/notesSlides/_rels/notesSlide45.xml.rels" ContentType="application/vnd.openxmlformats-package.relationships+xml"/>
  <Override PartName="/ppt/notesSlides/_rels/notesSlide1.xml.rels" ContentType="application/vnd.openxmlformats-package.relationships+xml"/>
  <Override PartName="/ppt/notesSlides/_rels/notesSlide27.xml.rels" ContentType="application/vnd.openxmlformats-package.relationships+xml"/>
  <Override PartName="/ppt/notesSlides/_rels/notesSlide43.xml.rels" ContentType="application/vnd.openxmlformats-package.relationships+xml"/>
  <Override PartName="/ppt/notesSlides/_rels/notesSlide33.xml.rels" ContentType="application/vnd.openxmlformats-package.relationships+xml"/>
  <Override PartName="/ppt/notesSlides/notesSlide34.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91.png" ContentType="image/png"/>
  <Override PartName="/ppt/media/image3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88.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79.png" ContentType="image/png"/>
  <Override PartName="/ppt/media/image101.png" ContentType="image/png"/>
  <Override PartName="/ppt/media/image122.png" ContentType="image/png"/>
  <Override PartName="/ppt/media/image99.png" ContentType="image/png"/>
  <Override PartName="/ppt/media/image106.png" ContentType="image/png"/>
  <Override PartName="/ppt/media/image62.png" ContentType="image/png"/>
  <Override PartName="/ppt/media/image121.png" ContentType="image/png"/>
  <Override PartName="/ppt/media/image96.png" ContentType="image/png"/>
  <Override PartName="/ppt/media/image103.png" ContentType="image/png"/>
  <Override PartName="/ppt/media/image116.png" ContentType="image/png"/>
  <Override PartName="/ppt/media/image72.png" ContentType="image/png"/>
  <Override PartName="/ppt/media/image95.png" ContentType="image/png"/>
  <Override PartName="/ppt/media/image102.png" ContentType="image/png"/>
  <Override PartName="/ppt/media/image115.png" ContentType="image/png"/>
  <Override PartName="/ppt/media/image71.png" ContentType="image/png"/>
  <Override PartName="/ppt/media/image114.png" ContentType="image/png"/>
  <Override PartName="/ppt/media/image70.png" ContentType="image/png"/>
  <Override PartName="/ppt/media/image113.png" ContentType="image/png"/>
  <Override PartName="/ppt/media/image112.png" ContentType="image/png"/>
  <Override PartName="/ppt/media/image89.png" ContentType="image/png"/>
  <Override PartName="/ppt/media/image111.png" ContentType="image/png"/>
  <Override PartName="/ppt/media/image120.png" ContentType="image/png"/>
  <Override PartName="/ppt/media/image69.png" ContentType="image/png"/>
  <Override PartName="/ppt/media/image68.png" ContentType="image/png"/>
  <Override PartName="/ppt/media/image31.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23.png" ContentType="image/png"/>
  <Override PartName="/ppt/media/image119.png" ContentType="image/png"/>
  <Override PartName="/ppt/media/image22.png" ContentType="image/png"/>
  <Override PartName="/ppt/media/image59.png" ContentType="image/png"/>
  <Override PartName="/ppt/media/image110.png" ContentType="image/png"/>
  <Override PartName="/ppt/media/image24.png" ContentType="image/png"/>
  <Override PartName="/ppt/media/image118.png" ContentType="image/png"/>
  <Override PartName="/ppt/media/image21.png" ContentType="image/png"/>
  <Override PartName="/ppt/media/image58.png" ContentType="image/png"/>
  <Override PartName="/ppt/media/image117.png" ContentType="image/png"/>
  <Override PartName="/ppt/media/image20.png" ContentType="image/png"/>
  <Override PartName="/ppt/media/image57.png" ContentType="image/png"/>
  <Override PartName="/ppt/media/image25.png" ContentType="image/png"/>
  <Override PartName="/ppt/media/image90.png" ContentType="image/png"/>
  <Override PartName="/ppt/media/image2.png" ContentType="image/png"/>
  <Override PartName="/ppt/media/image14.png" ContentType="image/png"/>
  <Override PartName="/ppt/slideLayouts/_rels/slideLayout228.xml.rels" ContentType="application/vnd.openxmlformats-package.relationships+xml"/>
  <Override PartName="/ppt/slideLayouts/_rels/slideLayout227.xml.rels" ContentType="application/vnd.openxmlformats-package.relationships+xml"/>
  <Override PartName="/ppt/slideLayouts/_rels/slideLayout226.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218.xml.rels" ContentType="application/vnd.openxmlformats-package.relationships+xml"/>
  <Override PartName="/ppt/slideLayouts/_rels/slideLayout197.xml.rels" ContentType="application/vnd.openxmlformats-package.relationships+xml"/>
  <Override PartName="/ppt/slideLayouts/_rels/slideLayout217.xml.rels" ContentType="application/vnd.openxmlformats-package.relationships+xml"/>
  <Override PartName="/ppt/slideLayouts/_rels/slideLayout196.xml.rels" ContentType="application/vnd.openxmlformats-package.relationships+xml"/>
  <Override PartName="/ppt/slideLayouts/_rels/slideLayout216.xml.rels" ContentType="application/vnd.openxmlformats-package.relationships+xml"/>
  <Override PartName="/ppt/slideLayouts/_rels/slideLayout195.xml.rels" ContentType="application/vnd.openxmlformats-package.relationships+xml"/>
  <Override PartName="/ppt/slideLayouts/_rels/slideLayout169.xml.rels" ContentType="application/vnd.openxmlformats-package.relationships+xml"/>
  <Override PartName="/ppt/slideLayouts/_rels/slideLayout273.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55.xml.rels" ContentType="application/vnd.openxmlformats-package.relationships+xml"/>
  <Override PartName="/ppt/slideLayouts/_rels/slideLayout159.xml.rels" ContentType="application/vnd.openxmlformats-package.relationships+xml"/>
  <Override PartName="/ppt/slideLayouts/_rels/slideLayout263.xml.rels" ContentType="application/vnd.openxmlformats-package.relationships+xml"/>
  <Override PartName="/ppt/slideLayouts/_rels/slideLayout54.xml.rels" ContentType="application/vnd.openxmlformats-package.relationships+xml"/>
  <Override PartName="/ppt/slideLayouts/_rels/slideLayout49.xml.rels" ContentType="application/vnd.openxmlformats-package.relationships+xml"/>
  <Override PartName="/ppt/slideLayouts/_rels/slideLayout158.xml.rels" ContentType="application/vnd.openxmlformats-package.relationships+xml"/>
  <Override PartName="/ppt/slideLayouts/_rels/slideLayout262.xml.rels" ContentType="application/vnd.openxmlformats-package.relationships+xml"/>
  <Override PartName="/ppt/slideLayouts/_rels/slideLayout53.xml.rels" ContentType="application/vnd.openxmlformats-package.relationships+xml"/>
  <Override PartName="/ppt/slideLayouts/_rels/slideLayout48.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53.xml.rels" ContentType="application/vnd.openxmlformats-package.relationships+xml"/>
  <Override PartName="/ppt/slideLayouts/_rels/slideLayout34.xml.rels" ContentType="application/vnd.openxmlformats-package.relationships+xml"/>
  <Override PartName="/ppt/slideLayouts/_rels/slideLayout285.xml.rels" ContentType="application/vnd.openxmlformats-package.relationships+xml"/>
  <Override PartName="/ppt/slideLayouts/_rels/slideLayout138.xml.rels" ContentType="application/vnd.openxmlformats-package.relationships+xml"/>
  <Override PartName="/ppt/slideLayouts/_rels/slideLayout245.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28.xml.rels" ContentType="application/vnd.openxmlformats-package.relationships+xml"/>
  <Override PartName="/ppt/slideLayouts/_rels/slideLayout279.xml.rels" ContentType="application/vnd.openxmlformats-package.relationships+xml"/>
  <Override PartName="/ppt/slideLayouts/_rels/slideLayout74.xml.rels" ContentType="application/vnd.openxmlformats-package.relationships+xml"/>
  <Override PartName="/ppt/slideLayouts/_rels/slideLayout225.xml.rels" ContentType="application/vnd.openxmlformats-package.relationships+xml"/>
  <Override PartName="/ppt/slideLayouts/_rels/slideLayout230.xml.rels" ContentType="application/vnd.openxmlformats-package.relationships+xml"/>
  <Override PartName="/ppt/slideLayouts/_rels/slideLayout193.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215.xml.rels" ContentType="application/vnd.openxmlformats-package.relationships+xml"/>
  <Override PartName="/ppt/slideLayouts/_rels/slideLayout189.xml.rels" ContentType="application/vnd.openxmlformats-package.relationships+xml"/>
  <Override PartName="/ppt/slideLayouts/_rels/slideLayout194.xml.rels" ContentType="application/vnd.openxmlformats-package.relationships+xml"/>
  <Override PartName="/ppt/slideLayouts/_rels/slideLayout85.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2.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8.xml.rels" ContentType="application/vnd.openxmlformats-package.relationships+xml"/>
  <Override PartName="/ppt/slideLayouts/_rels/slideLayout1.xml.rels" ContentType="application/vnd.openxmlformats-package.relationships+xml"/>
  <Override PartName="/ppt/slideLayouts/_rels/slideLayout24.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89.xml.rels" ContentType="application/vnd.openxmlformats-package.relationships+xml"/>
  <Override PartName="/ppt/slideLayouts/_rels/slideLayout94.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128.xml.rels" ContentType="application/vnd.openxmlformats-package.relationships+xml"/>
  <Override PartName="/ppt/slideLayouts/_rels/slideLayout133.xml.rels" ContentType="application/vnd.openxmlformats-package.relationships+xml"/>
  <Override PartName="/ppt/slideLayouts/_rels/slideLayout275.xml.rels" ContentType="application/vnd.openxmlformats-package.relationships+xml"/>
  <Override PartName="/ppt/slideLayouts/_rels/slideLayout280.xml.rels" ContentType="application/vnd.openxmlformats-package.relationships+xml"/>
  <Override PartName="/ppt/slideLayouts/_rels/slideLayout268.xml.rels" ContentType="application/vnd.openxmlformats-package.relationships+xml"/>
  <Override PartName="/ppt/slideLayouts/_rels/slideLayout17.xml.rels" ContentType="application/vnd.openxmlformats-package.relationships+xml"/>
  <Override PartName="/ppt/slideLayouts/_rels/slideLayout272.xml.rels" ContentType="application/vnd.openxmlformats-package.relationships+xml"/>
  <Override PartName="/ppt/slideLayouts/_rels/slideLayout125.xml.rels" ContentType="application/vnd.openxmlformats-package.relationships+xml"/>
  <Override PartName="/ppt/slideLayouts/_rels/slideLayout288.xml.rels" ContentType="application/vnd.openxmlformats-package.relationships+xml"/>
  <Override PartName="/ppt/slideLayouts/_rels/slideLayout206.xml.rels" ContentType="application/vnd.openxmlformats-package.relationships+xml"/>
  <Override PartName="/ppt/slideLayouts/_rels/slideLayout185.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7.xml.rels" ContentType="application/vnd.openxmlformats-package.relationships+xml"/>
  <Override PartName="/ppt/slideLayouts/_rels/slideLayout97.xml.rels" ContentType="application/vnd.openxmlformats-package.relationships+xml"/>
  <Override PartName="/ppt/slideLayouts/_rels/slideLayout221.xml.rels" ContentType="application/vnd.openxmlformats-package.relationships+xml"/>
  <Override PartName="/ppt/slideLayouts/_rels/slideLayout98.xml.rels" ContentType="application/vnd.openxmlformats-package.relationships+xml"/>
  <Override PartName="/ppt/slideLayouts/_rels/slideLayout244.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67.xml.rels" ContentType="application/vnd.openxmlformats-package.relationships+xml"/>
  <Override PartName="/ppt/slideLayouts/_rels/slideLayout274.xml.rels" ContentType="application/vnd.openxmlformats-package.relationships+xml"/>
  <Override PartName="/ppt/slideLayouts/_rels/slideLayout2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231.xml.rels" ContentType="application/vnd.openxmlformats-package.relationships+xml"/>
  <Override PartName="/ppt/slideLayouts/_rels/slideLayout66.xml.rels" ContentType="application/vnd.openxmlformats-package.relationships+xml"/>
  <Override PartName="/ppt/slideLayouts/_rels/slideLayout224.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82.xml.rels" ContentType="application/vnd.openxmlformats-package.relationships+xml"/>
  <Override PartName="/ppt/slideLayouts/_rels/slideLayout28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05.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36.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239.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56.xml.rels" ContentType="application/vnd.openxmlformats-package.relationships+xml"/>
  <Override PartName="/ppt/slideLayouts/_rels/slideLayout233.xml.rels" ContentType="application/vnd.openxmlformats-package.relationships+xml"/>
  <Override PartName="/ppt/slideLayouts/_rels/slideLayout229.xml.rels" ContentType="application/vnd.openxmlformats-package.relationships+xml"/>
  <Override PartName="/ppt/slideLayouts/_rels/slideLayout11.xml.rels" ContentType="application/vnd.openxmlformats-package.relationships+xml"/>
  <Override PartName="/ppt/slideLayouts/_rels/slideLayout63.xml.rels" ContentType="application/vnd.openxmlformats-package.relationships+xml"/>
  <Override PartName="/ppt/slideLayouts/_rels/slideLayout180.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69.xml.rels" ContentType="application/vnd.openxmlformats-package.relationships+xml"/>
  <Override PartName="/ppt/slideLayouts/_rels/slideLayout222.xml.rels" ContentType="application/vnd.openxmlformats-package.relationships+xml"/>
  <Override PartName="/ppt/slideLayouts/_rels/slideLayout122.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65.xml.rels" ContentType="application/vnd.openxmlformats-package.relationships+xml"/>
  <Override PartName="/ppt/slideLayouts/_rels/slideLayout286.xml.rels" ContentType="application/vnd.openxmlformats-package.relationships+xml"/>
  <Override PartName="/ppt/slideLayouts/_rels/slideLayout84.xml.rels" ContentType="application/vnd.openxmlformats-package.relationships+xml"/>
  <Override PartName="/ppt/slideLayouts/_rels/slideLayout214.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56.xml.rels" ContentType="application/vnd.openxmlformats-package.relationships+xml"/>
  <Override PartName="/ppt/slideLayouts/_rels/slideLayout254.xml.rels" ContentType="application/vnd.openxmlformats-package.relationships+xml"/>
  <Override PartName="/ppt/slideLayouts/_rels/slideLayout249.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2.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178.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234.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8.xml.rels" ContentType="application/vnd.openxmlformats-package.relationships+xml"/>
  <Override PartName="/ppt/slideLayouts/_rels/slideLayout200.xml.rels" ContentType="application/vnd.openxmlformats-package.relationships+xml"/>
  <Override PartName="/ppt/slideLayouts/_rels/slideLayout174.xml.rels" ContentType="application/vnd.openxmlformats-package.relationships+xml"/>
  <Override PartName="/ppt/slideLayouts/_rels/slideLayout186.xml.rels" ContentType="application/vnd.openxmlformats-package.relationships+xml"/>
  <Override PartName="/ppt/slideLayouts/_rels/slideLayout70.xml.rels" ContentType="application/vnd.openxmlformats-package.relationships+xml"/>
  <Override PartName="/ppt/slideLayouts/_rels/slideLayout7.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257.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57.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220.xml.rels" ContentType="application/vnd.openxmlformats-package.relationships+xml"/>
  <Override PartName="/ppt/slideLayouts/_rels/slideLayout258.xml.rels" ContentType="application/vnd.openxmlformats-package.relationships+xml"/>
  <Override PartName="/ppt/slideLayouts/_rels/slideLayout124.xml.rels" ContentType="application/vnd.openxmlformats-package.relationships+xml"/>
  <Override PartName="/ppt/slideLayouts/_rels/slideLayout271.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82.xml.rels" ContentType="application/vnd.openxmlformats-package.relationships+xml"/>
  <Override PartName="/ppt/slideLayouts/_rels/slideLayout113.xml.rels" ContentType="application/vnd.openxmlformats-package.relationships+xml"/>
  <Override PartName="/ppt/slideLayouts/_rels/slideLayout106.xml.rels" ContentType="application/vnd.openxmlformats-package.relationships+xml"/>
  <Override PartName="/ppt/slideLayouts/_rels/slideLayout210.xml.rels" ContentType="application/vnd.openxmlformats-package.relationships+xml"/>
  <Override PartName="/ppt/slideLayouts/_rels/slideLayout264.xml.rels" ContentType="application/vnd.openxmlformats-package.relationships+xml"/>
  <Override PartName="/ppt/slideLayouts/_rels/slideLayout259.xml.rels" ContentType="application/vnd.openxmlformats-package.relationships+xml"/>
  <Override PartName="/ppt/slideLayouts/_rels/slideLayout260.xml.rels" ContentType="application/vnd.openxmlformats-package.relationships+xml"/>
  <Override PartName="/ppt/slideLayouts/_rels/slideLayout156.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82.xml.rels" ContentType="application/vnd.openxmlformats-package.relationships+xml"/>
  <Override PartName="/ppt/slideLayouts/_rels/slideLayout203.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72.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29.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129.xml.rels" ContentType="application/vnd.openxmlformats-package.relationships+xml"/>
  <Override PartName="/ppt/slideLayouts/_rels/slideLayout134.xml.rels" ContentType="application/vnd.openxmlformats-package.relationships+xml"/>
  <Override PartName="/ppt/slideLayouts/_rels/slideLayout276.xml.rels" ContentType="application/vnd.openxmlformats-package.relationships+xml"/>
  <Override PartName="/ppt/slideLayouts/_rels/slideLayout281.xml.rels" ContentType="application/vnd.openxmlformats-package.relationships+xml"/>
  <Override PartName="/ppt/slideLayouts/_rels/slideLayout237.xml.rels" ContentType="application/vnd.openxmlformats-package.relationships+xml"/>
  <Override PartName="/ppt/slideLayouts/_rels/slideLayout242.xml.rels" ContentType="application/vnd.openxmlformats-package.relationships+xml"/>
  <Override PartName="/ppt/slideLayouts/_rels/slideLayout91.xml.rels" ContentType="application/vnd.openxmlformats-package.relationships+xml"/>
  <Override PartName="/ppt/slideLayouts/_rels/slideLayout86.xml.rels" ContentType="application/vnd.openxmlformats-package.relationships+xml"/>
  <Override PartName="/ppt/slideLayouts/_rels/slideLayout112.xml.rels" ContentType="application/vnd.openxmlformats-package.relationships+xml"/>
  <Override PartName="/ppt/slideLayouts/_rels/slideLayout269.xml.rels" ContentType="application/vnd.openxmlformats-package.relationships+xml"/>
  <Override PartName="/ppt/slideLayouts/_rels/slideLayout18.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111.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181.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284.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03.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127.xml.rels" ContentType="application/vnd.openxmlformats-package.relationships+xml"/>
  <Override PartName="/ppt/slideLayouts/_rels/slideLayout132.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277.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19.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35.xml.rels" ContentType="application/vnd.openxmlformats-package.relationships+xml"/>
  <Override PartName="/ppt/slideLayouts/_rels/slideLayout40.xml.rels" ContentType="application/vnd.openxmlformats-package.relationships+xml"/>
  <Override PartName="/ppt/slideLayouts/_rels/slideLayout252.xml.rels" ContentType="application/vnd.openxmlformats-package.relationships+xml"/>
  <Override PartName="/ppt/slideLayouts/_rels/slideLayout247.xml.rels" ContentType="application/vnd.openxmlformats-package.relationships+xml"/>
  <Override PartName="/ppt/slideLayouts/_rels/slideLayout139.xml.rels" ContentType="application/vnd.openxmlformats-package.relationships+xml"/>
  <Override PartName="/ppt/slideLayouts/_rels/slideLayout144.xml.rels" ContentType="application/vnd.openxmlformats-package.relationships+xml"/>
  <Override PartName="/ppt/slideLayouts/_rels/slideLayout251.xml.rels" ContentType="application/vnd.openxmlformats-package.relationships+xml"/>
  <Override PartName="/ppt/slideLayouts/_rels/slideLayout246.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60.xml.rels" ContentType="application/vnd.openxmlformats-package.relationships+xml"/>
  <Override PartName="/ppt/slideLayouts/_rels/slideLayout155.xml.rels" ContentType="application/vnd.openxmlformats-package.relationships+xml"/>
  <Override PartName="/ppt/slideLayouts/_rels/slideLayout175.xml.rels" ContentType="application/vnd.openxmlformats-package.relationships+xml"/>
  <Override PartName="/ppt/slideLayouts/_rels/slideLayout201.xml.rels" ContentType="application/vnd.openxmlformats-package.relationships+xml"/>
  <Override PartName="/ppt/slideLayouts/_rels/slideLayout33.xml.rels" ContentType="application/vnd.openxmlformats-package.relationships+xml"/>
  <Override PartName="/ppt/slideLayouts/_rels/slideLayout149.xml.rels" ContentType="application/vnd.openxmlformats-package.relationships+xml"/>
  <Override PartName="/ppt/slideLayouts/_rels/slideLayout45.xml.rels" ContentType="application/vnd.openxmlformats-package.relationships+xml"/>
  <Override PartName="/ppt/slideLayouts/_rels/slideLayout130.xml.rels" ContentType="application/vnd.openxmlformats-package.relationships+xml"/>
  <Override PartName="/ppt/slideLayouts/_rels/slideLayout20.xml.rels" ContentType="application/vnd.openxmlformats-package.relationships+xml"/>
  <Override PartName="/ppt/slideLayouts/_rels/slideLayout136.xml.rels" ContentType="application/vnd.openxmlformats-package.relationships+xml"/>
  <Override PartName="/ppt/slideLayouts/_rels/slideLayout283.xml.rels" ContentType="application/vnd.openxmlformats-package.relationships+xml"/>
  <Override PartName="/ppt/slideLayouts/_rels/slideLayout32.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7.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148.xml.rels" ContentType="application/vnd.openxmlformats-package.relationships+xml"/>
  <Override PartName="/ppt/slideLayouts/_rels/slideLayout44.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186.xml" ContentType="application/vnd.openxmlformats-officedocument.presentationml.slideLayout+xml"/>
  <Override PartName="/ppt/slideLayouts/slideLayout23.xml" ContentType="application/vnd.openxmlformats-officedocument.presentationml.slideLayout+xml"/>
  <Override PartName="/ppt/slideLayouts/slideLayout59.xml" ContentType="application/vnd.openxmlformats-officedocument.presentationml.slideLayout+xml"/>
  <Override PartName="/ppt/slideLayouts/slideLayout185.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193.xml" ContentType="application/vnd.openxmlformats-officedocument.presentationml.slideLayout+xml"/>
  <Override PartName="/ppt/slideLayouts/slideLayout262.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184.xml" ContentType="application/vnd.openxmlformats-officedocument.presentationml.slideLayout+xml"/>
  <Override PartName="/ppt/slideLayouts/slideLayout194.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48.xml" ContentType="application/vnd.openxmlformats-officedocument.presentationml.slideLayout+xml"/>
  <Override PartName="/ppt/slideLayouts/slideLayout75.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263.xml" ContentType="application/vnd.openxmlformats-officedocument.presentationml.slideLayout+xml"/>
  <Override PartName="/ppt/slideLayouts/slideLayout100.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2.xml" ContentType="application/vnd.openxmlformats-officedocument.presentationml.slideLayout+xml"/>
  <Override PartName="/ppt/slideLayouts/slideLayout91.xml" ContentType="application/vnd.openxmlformats-officedocument.presentationml.slideLayout+xml"/>
  <Override PartName="/ppt/slideLayouts/slideLayout127.xml" ContentType="application/vnd.openxmlformats-officedocument.presentationml.slideLayout+xml"/>
  <Override PartName="/ppt/slideLayouts/slideLayout264.xml" ContentType="application/vnd.openxmlformats-officedocument.presentationml.slideLayout+xml"/>
  <Override PartName="/ppt/slideLayouts/slideLayout101.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120.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288.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28.xml" ContentType="application/vnd.openxmlformats-officedocument.presentationml.slideLayout+xml"/>
  <Override PartName="/ppt/slideLayouts/slideLayout171.xml" ContentType="application/vnd.openxmlformats-officedocument.presentationml.slideLayout+xml"/>
  <Override PartName="/ppt/slideLayouts/slideLayout192.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98.xml" ContentType="application/vnd.openxmlformats-officedocument.presentationml.slideLayout+xml"/>
  <Override PartName="/ppt/slideLayouts/slideLayout121.xml" ContentType="application/vnd.openxmlformats-officedocument.presentationml.slideLayout+xml"/>
  <Override PartName="/ppt/slideLayouts/slideLayout172.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277.xml" ContentType="application/vnd.openxmlformats-officedocument.presentationml.slideLayout+xml"/>
  <Override PartName="/ppt/slideLayouts/slideLayout191.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103.xml" ContentType="application/vnd.openxmlformats-officedocument.presentationml.slideLayout+xml"/>
  <Override PartName="/ppt/slideLayouts/slideLayout240.xml" ContentType="application/vnd.openxmlformats-officedocument.presentationml.slideLayout+xml"/>
  <Override PartName="/ppt/slideLayouts/slideLayout27.xml" ContentType="application/vnd.openxmlformats-officedocument.presentationml.slideLayout+xml"/>
  <Override PartName="/ppt/slideLayouts/slideLayout182.xml" ContentType="application/vnd.openxmlformats-officedocument.presentationml.slideLayout+xml"/>
  <Override PartName="/ppt/slideLayouts/slideLayout287.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1.xml" ContentType="application/vnd.openxmlformats-officedocument.presentationml.slideLayout+xml"/>
  <Override PartName="/ppt/slideLayouts/slideLayout174.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279.xml" ContentType="application/vnd.openxmlformats-officedocument.presentationml.slideLayout+xml"/>
  <Override PartName="/ppt/slideLayouts/slideLayout181.xml" ContentType="application/vnd.openxmlformats-officedocument.presentationml.slideLayout+xml"/>
  <Override PartName="/ppt/slideLayouts/slideLayout10.xml" ContentType="application/vnd.openxmlformats-officedocument.presentationml.slideLayout+xml"/>
  <Override PartName="/ppt/slideLayouts/slideLayout173.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278.xml" ContentType="application/vnd.openxmlformats-officedocument.presentationml.slideLayout+xml"/>
  <Override PartName="/ppt/slideLayouts/slideLayout180.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270.xml" ContentType="application/vnd.openxmlformats-officedocument.presentationml.slideLayout+xml"/>
  <Override PartName="/ppt/slideLayouts/slideLayout133.xml" ContentType="application/vnd.openxmlformats-officedocument.presentationml.slideLayout+xml"/>
  <Override PartName="/ppt/slideLayouts/slideLayout271.xml" ContentType="application/vnd.openxmlformats-officedocument.presentationml.slideLayout+xml"/>
  <Override PartName="/ppt/slideLayouts/slideLayout134.xml" ContentType="application/vnd.openxmlformats-officedocument.presentationml.slideLayout+xml"/>
  <Override PartName="/ppt/slideLayouts/slideLayout272.xml" ContentType="application/vnd.openxmlformats-officedocument.presentationml.slideLayout+xml"/>
  <Override PartName="/ppt/slideLayouts/slideLayout135.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282.xml" ContentType="application/vnd.openxmlformats-officedocument.presentationml.slideLayout+xml"/>
  <Override PartName="/ppt/slideLayouts/slideLayout145.xml" ContentType="application/vnd.openxmlformats-officedocument.presentationml.slideLayout+xml"/>
  <Override PartName="/ppt/slideLayouts/slideLayout283.xml" ContentType="application/vnd.openxmlformats-officedocument.presentationml.slideLayout+xml"/>
  <Override PartName="/ppt/slideLayouts/slideLayout146.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8.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52.xml" ContentType="application/vnd.openxmlformats-officedocument.presentationml.slideLayout+xml"/>
  <Override PartName="/ppt/slideLayouts/slideLayout225.xml" ContentType="application/vnd.openxmlformats-officedocument.presentationml.slideLayout+xml"/>
  <Override PartName="/ppt/slideLayouts/slideLayout53.xml" ContentType="application/vnd.openxmlformats-officedocument.presentationml.slideLayout+xml"/>
  <Override PartName="/ppt/slideLayouts/slideLayout226.xml" ContentType="application/vnd.openxmlformats-officedocument.presentationml.slideLayout+xml"/>
  <Override PartName="/ppt/slideLayouts/slideLayout54.xml" ContentType="application/vnd.openxmlformats-officedocument.presentationml.slideLayout+xml"/>
  <Override PartName="/ppt/slideLayouts/slideLayout227.xml" ContentType="application/vnd.openxmlformats-officedocument.presentationml.slideLayout+xml"/>
  <Override PartName="/ppt/slideLayouts/slideLayout55.xml" ContentType="application/vnd.openxmlformats-officedocument.presentationml.slideLayout+xml"/>
  <Override PartName="/ppt/slideLayouts/slideLayout228.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59.xml.rels" ContentType="application/vnd.openxmlformats-package.relationships+xml"/>
  <Override PartName="/ppt/slides/_rels/slide10.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50.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2.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Lst>
  <p:notesMasterIdLst>
    <p:notesMasterId r:id="rId26"/>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notesMaster" Target="notesMasters/notesMaster1.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slide" Target="slides/slide36.xml"/><Relationship Id="rId63" Type="http://schemas.openxmlformats.org/officeDocument/2006/relationships/slide" Target="slides/slide37.xml"/><Relationship Id="rId64" Type="http://schemas.openxmlformats.org/officeDocument/2006/relationships/slide" Target="slides/slide38.xml"/><Relationship Id="rId65" Type="http://schemas.openxmlformats.org/officeDocument/2006/relationships/slide" Target="slides/slide39.xml"/><Relationship Id="rId66" Type="http://schemas.openxmlformats.org/officeDocument/2006/relationships/slide" Target="slides/slide40.xml"/><Relationship Id="rId67" Type="http://schemas.openxmlformats.org/officeDocument/2006/relationships/slide" Target="slides/slide41.xml"/><Relationship Id="rId68" Type="http://schemas.openxmlformats.org/officeDocument/2006/relationships/slide" Target="slides/slide42.xml"/><Relationship Id="rId69" Type="http://schemas.openxmlformats.org/officeDocument/2006/relationships/slide" Target="slides/slide43.xml"/><Relationship Id="rId70" Type="http://schemas.openxmlformats.org/officeDocument/2006/relationships/slide" Target="slides/slide44.xml"/><Relationship Id="rId71" Type="http://schemas.openxmlformats.org/officeDocument/2006/relationships/slide" Target="slides/slide45.xml"/><Relationship Id="rId72" Type="http://schemas.openxmlformats.org/officeDocument/2006/relationships/slide" Target="slides/slide46.xml"/><Relationship Id="rId73" Type="http://schemas.openxmlformats.org/officeDocument/2006/relationships/slide" Target="slides/slide47.xml"/><Relationship Id="rId74" Type="http://schemas.openxmlformats.org/officeDocument/2006/relationships/slide" Target="slides/slide48.xml"/><Relationship Id="rId75" Type="http://schemas.openxmlformats.org/officeDocument/2006/relationships/slide" Target="slides/slide49.xml"/><Relationship Id="rId76" Type="http://schemas.openxmlformats.org/officeDocument/2006/relationships/slide" Target="slides/slide50.xml"/><Relationship Id="rId77" Type="http://schemas.openxmlformats.org/officeDocument/2006/relationships/slide" Target="slides/slide51.xml"/><Relationship Id="rId78" Type="http://schemas.openxmlformats.org/officeDocument/2006/relationships/slide" Target="slides/slide52.xml"/><Relationship Id="rId79" Type="http://schemas.openxmlformats.org/officeDocument/2006/relationships/slide" Target="slides/slide53.xml"/><Relationship Id="rId80" Type="http://schemas.openxmlformats.org/officeDocument/2006/relationships/slide" Target="slides/slide54.xml"/><Relationship Id="rId81" Type="http://schemas.openxmlformats.org/officeDocument/2006/relationships/slide" Target="slides/slide55.xml"/><Relationship Id="rId82" Type="http://schemas.openxmlformats.org/officeDocument/2006/relationships/slide" Target="slides/slide56.xml"/><Relationship Id="rId83" Type="http://schemas.openxmlformats.org/officeDocument/2006/relationships/slide" Target="slides/slide57.xml"/><Relationship Id="rId84" Type="http://schemas.openxmlformats.org/officeDocument/2006/relationships/slide" Target="slides/slide58.xml"/><Relationship Id="rId85" Type="http://schemas.openxmlformats.org/officeDocument/2006/relationships/slide" Target="slides/slide59.xml"/><Relationship Id="rId86" Type="http://schemas.openxmlformats.org/officeDocument/2006/relationships/slide" Target="slides/slide60.xml"/><Relationship Id="rId87" Type="http://schemas.openxmlformats.org/officeDocument/2006/relationships/slide" Target="slides/slide61.xml"/><Relationship Id="rId88" Type="http://schemas.openxmlformats.org/officeDocument/2006/relationships/slide" Target="slides/slide62.xml"/>
</Relationships>
</file>

<file path=ppt/notesMasters/_rels/notesMaster1.xml.rels><?xml version="1.0" encoding="UTF-8"?>
<Relationships xmlns="http://schemas.openxmlformats.org/package/2006/relationships"><Relationship Id="rId1" Type="http://schemas.openxmlformats.org/officeDocument/2006/relationships/theme" Target="../theme/theme2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99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99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99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99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99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9234353-8EFD-406B-BA7C-47A178B969F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1" TargetMode="External"/><Relationship Id="rId2" Type="http://schemas.openxmlformats.org/officeDocument/2006/relationships/image" Target="../media/image121.png"/><Relationship Id="rId3" Type="http://schemas.openxmlformats.org/officeDocument/2006/relationships/slide" Target="../slides/slide31.xml"/><Relationship Id="rId4"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 Target="../slides/slide32.xml"/><Relationship Id="rId3"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hyperlink" Target="https://public.tableau.com/app/profile/josh.weyburne/viz/CookBook/VizCookbook" TargetMode="External"/><Relationship Id="rId2" Type="http://schemas.openxmlformats.org/officeDocument/2006/relationships/slide" Target="../slides/slide43.xml"/><Relationship Id="rId3"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hyperlink" Target="http://www.tableaureferenceguide.com/" TargetMode="External"/><Relationship Id="rId2" Type="http://schemas.openxmlformats.org/officeDocument/2006/relationships/slide" Target="../slides/slide44.xml"/><Relationship Id="rId3"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hyperlink" Target="https://public.tableau.com/app/profile/bbc.audiences/viz/BBCAudiencesTableauStyleGuide/MoreInfo2" TargetMode="External"/><Relationship Id="rId2" Type="http://schemas.openxmlformats.org/officeDocument/2006/relationships/slide" Target="../slides/slide45.xml"/><Relationship Id="rId3"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www.linkedin.com/pulse/how-lie-visualization-stephen-redmond/"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PlaceHolder 1"/>
          <p:cNvSpPr>
            <a:spLocks noGrp="1"/>
          </p:cNvSpPr>
          <p:nvPr>
            <p:ph type="sldImg"/>
          </p:nvPr>
        </p:nvSpPr>
        <p:spPr>
          <a:xfrm>
            <a:off x="685800" y="1143000"/>
            <a:ext cx="5479920" cy="3079800"/>
          </a:xfrm>
          <a:prstGeom prst="rect">
            <a:avLst/>
          </a:prstGeom>
        </p:spPr>
      </p:sp>
      <p:sp>
        <p:nvSpPr>
          <p:cNvPr id="1234" name="PlaceHolder 2"/>
          <p:cNvSpPr>
            <a:spLocks noGrp="1"/>
          </p:cNvSpPr>
          <p:nvPr>
            <p:ph type="body"/>
          </p:nvPr>
        </p:nvSpPr>
        <p:spPr>
          <a:xfrm>
            <a:off x="685800" y="4400640"/>
            <a:ext cx="5479920" cy="3593880"/>
          </a:xfrm>
          <a:prstGeom prst="rect">
            <a:avLst/>
          </a:prstGeom>
        </p:spPr>
        <p:txBody>
          <a:bodyPr lIns="0" rIns="0" tIns="0" bIns="0">
            <a:noAutofit/>
          </a:bodyPr>
          <a:p>
            <a:pPr marL="216000" indent="-209880">
              <a:lnSpc>
                <a:spcPct val="100000"/>
              </a:lnSpc>
              <a:tabLst>
                <a:tab algn="l" pos="0"/>
              </a:tabLst>
            </a:pP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1235" name="CustomShape 3"/>
          <p:cNvSpPr/>
          <p:nvPr/>
        </p:nvSpPr>
        <p:spPr>
          <a:xfrm>
            <a:off x="3884760" y="8685360"/>
            <a:ext cx="2965320" cy="4521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2478200-D315-4303-961C-2EB465F0DB8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PlaceHolder 1"/>
          <p:cNvSpPr>
            <a:spLocks noGrp="1"/>
          </p:cNvSpPr>
          <p:nvPr>
            <p:ph type="sldImg"/>
          </p:nvPr>
        </p:nvSpPr>
        <p:spPr>
          <a:xfrm>
            <a:off x="380880" y="694800"/>
            <a:ext cx="6091560" cy="3424680"/>
          </a:xfrm>
          <a:prstGeom prst="rect">
            <a:avLst/>
          </a:prstGeom>
        </p:spPr>
      </p:sp>
      <p:sp>
        <p:nvSpPr>
          <p:cNvPr id="1239" name="PlaceHolder 2"/>
          <p:cNvSpPr>
            <a:spLocks noGrp="1"/>
          </p:cNvSpPr>
          <p:nvPr>
            <p:ph type="body"/>
          </p:nvPr>
        </p:nvSpPr>
        <p:spPr>
          <a:xfrm>
            <a:off x="685800" y="4343400"/>
            <a:ext cx="5482080" cy="4110480"/>
          </a:xfrm>
          <a:prstGeom prst="rect">
            <a:avLst/>
          </a:prstGeom>
        </p:spPr>
        <p:txBody>
          <a:bodyPr lIns="0" rIns="0" tIns="0" bIns="0">
            <a:noAutofit/>
          </a:bodyPr>
          <a:p>
            <a:pPr marL="216000" indent="-212400">
              <a:lnSpc>
                <a:spcPct val="100000"/>
              </a:lnSpc>
              <a:tabLst>
                <a:tab algn="l" pos="0"/>
              </a:tabLst>
            </a:pPr>
            <a:r>
              <a:rPr b="0" lang="en-US" sz="2000" spc="-1" strike="noStrike">
                <a:latin typeface="Arial"/>
              </a:rPr>
              <a:t>Above it looks like Church Street beats Main Street on trespassing by a factor of four, but below when we scale them to the same scale it is clear that the amount of trespassing is much closer to being the same. It is also much clearer that thanks to traffic incidents there, Main Street has more violations in total, something the initial charts at a glance would not tell you. </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0" name="PlaceHolder 1"/>
          <p:cNvSpPr>
            <a:spLocks noGrp="1"/>
          </p:cNvSpPr>
          <p:nvPr>
            <p:ph type="sldImg"/>
          </p:nvPr>
        </p:nvSpPr>
        <p:spPr>
          <a:xfrm>
            <a:off x="380880" y="694800"/>
            <a:ext cx="6091560" cy="3424680"/>
          </a:xfrm>
          <a:prstGeom prst="rect">
            <a:avLst/>
          </a:prstGeom>
        </p:spPr>
      </p:sp>
      <p:sp>
        <p:nvSpPr>
          <p:cNvPr id="1241" name="PlaceHolder 2"/>
          <p:cNvSpPr>
            <a:spLocks noGrp="1"/>
          </p:cNvSpPr>
          <p:nvPr>
            <p:ph type="body"/>
          </p:nvPr>
        </p:nvSpPr>
        <p:spPr>
          <a:xfrm>
            <a:off x="685800" y="4343400"/>
            <a:ext cx="5482080" cy="4110480"/>
          </a:xfrm>
          <a:prstGeom prst="rect">
            <a:avLst/>
          </a:prstGeom>
        </p:spPr>
        <p:txBody>
          <a:bodyPr lIns="0" rIns="0" tIns="0" bIns="0">
            <a:noAutofit/>
          </a:bodyPr>
          <a:p>
            <a:pPr marL="216000" indent="-212400">
              <a:lnSpc>
                <a:spcPct val="100000"/>
              </a:lnSpc>
              <a:tabLst>
                <a:tab algn="l" pos="0"/>
              </a:tabLst>
            </a:pPr>
            <a:r>
              <a:rPr b="0" lang="en-US" sz="2000" spc="-1" strike="noStrike">
                <a:latin typeface="Arial"/>
              </a:rPr>
              <a:t>As you can see from the chart, the number of abortions provided by Planned Parenthood has essentially held steady, with marginal increases and a modest peak in 2009. It is true, however, that the organization now provides fewer cancer screenings and preventive services, though medical experts said that’s more likely due to changing health guidelines than the organization prioritizing abortions. </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2" name="PlaceHolder 1"/>
          <p:cNvSpPr>
            <a:spLocks noGrp="1"/>
          </p:cNvSpPr>
          <p:nvPr>
            <p:ph type="sldImg"/>
          </p:nvPr>
        </p:nvSpPr>
        <p:spPr>
          <a:xfrm>
            <a:off x="380880" y="694800"/>
            <a:ext cx="6091560" cy="3424680"/>
          </a:xfrm>
          <a:prstGeom prst="rect">
            <a:avLst/>
          </a:prstGeom>
        </p:spPr>
      </p:sp>
      <p:sp>
        <p:nvSpPr>
          <p:cNvPr id="1243" name="PlaceHolder 2"/>
          <p:cNvSpPr>
            <a:spLocks noGrp="1"/>
          </p:cNvSpPr>
          <p:nvPr>
            <p:ph type="body"/>
          </p:nvPr>
        </p:nvSpPr>
        <p:spPr>
          <a:xfrm>
            <a:off x="685800" y="4343400"/>
            <a:ext cx="5482080" cy="6229440"/>
          </a:xfrm>
          <a:prstGeom prst="rect">
            <a:avLst/>
          </a:prstGeom>
        </p:spPr>
        <p:txBody>
          <a:bodyPr lIns="0" rIns="0" tIns="0" bIns="0">
            <a:noAutofit/>
          </a:bodyPr>
          <a:p>
            <a:pPr marL="216000" indent="-212400">
              <a:lnSpc>
                <a:spcPct val="100000"/>
              </a:lnSpc>
              <a:tabLst>
                <a:tab algn="l" pos="0"/>
              </a:tabLst>
            </a:pPr>
            <a:r>
              <a:rPr b="0" lang="en-US" sz="2000" spc="-1" strike="noStrike">
                <a:latin typeface="Arial"/>
              </a:rPr>
              <a:t>The raw data tells a different story: the Democratic candidate, Hillary Clinton, actually received more votes than her Republican counterpart, which is impossible to tell from the map above without outside knowledge. Another issue with the map above is that it views things as black and white (or red and blue) and ignores the fact that some people in Blue counties voted Red and vice versa.</a:t>
            </a:r>
            <a:endParaRPr b="0" lang="en-US" sz="2000" spc="-1" strike="noStrike">
              <a:latin typeface="Arial"/>
            </a:endParaRPr>
          </a:p>
          <a:p>
            <a:pPr marL="216000" indent="-212400">
              <a:lnSpc>
                <a:spcPct val="100000"/>
              </a:lnSpc>
              <a:tabLst>
                <a:tab algn="l" pos="0"/>
              </a:tabLst>
            </a:pPr>
            <a:endParaRPr b="0" lang="en-US" sz="2000" spc="-1" strike="noStrike">
              <a:latin typeface="Arial"/>
            </a:endParaRPr>
          </a:p>
          <a:p>
            <a:pPr marL="216000" indent="-212400">
              <a:lnSpc>
                <a:spcPct val="100000"/>
              </a:lnSpc>
              <a:tabLst>
                <a:tab algn="l" pos="0"/>
              </a:tabLst>
            </a:pPr>
            <a:r>
              <a:rPr b="0" lang="en-US" sz="2000" spc="-1" strike="noStrike">
                <a:latin typeface="Arial"/>
              </a:rPr>
              <a:t> </a:t>
            </a:r>
            <a:endParaRPr b="0" lang="en-US" sz="2000" spc="-1" strike="noStrike">
              <a:latin typeface="Arial"/>
            </a:endParaRPr>
          </a:p>
          <a:p>
            <a:pPr marL="216000" indent="-212400">
              <a:lnSpc>
                <a:spcPct val="100000"/>
              </a:lnSpc>
              <a:tabLst>
                <a:tab algn="l" pos="0"/>
              </a:tabLst>
            </a:pPr>
            <a:endParaRPr b="0" lang="en-US" sz="2000" spc="-1" strike="noStrike">
              <a:latin typeface="Arial"/>
            </a:endParaRPr>
          </a:p>
          <a:p>
            <a:pPr marL="216000" indent="-212400">
              <a:lnSpc>
                <a:spcPct val="100000"/>
              </a:lnSpc>
              <a:tabLst>
                <a:tab algn="l" pos="0"/>
              </a:tabLst>
            </a:pPr>
            <a:r>
              <a:rPr b="0" lang="en-US" sz="2000" spc="-1" strike="noStrike">
                <a:latin typeface="Arial"/>
              </a:rPr>
              <a:t>This map is much more nuanced. It colors counties according to the proportion of the county that voted Republican or Democrat. Additionally, I abstracted each county as a circle and sized the circles by the total number of votes cast in that county. While a view like this is not perfect, it tells a clearer story than our absolutist map above.</a:t>
            </a:r>
            <a:endParaRPr b="0" lang="en-US" sz="2000" spc="-1" strike="noStrike">
              <a:latin typeface="Arial"/>
            </a:endParaRPr>
          </a:p>
          <a:p>
            <a:pPr marL="216000" indent="-212400">
              <a:lnSpc>
                <a:spcPct val="100000"/>
              </a:lnSpc>
              <a:tabLst>
                <a:tab algn="l" pos="0"/>
              </a:tabLst>
            </a:pPr>
            <a:endParaRPr b="0" lang="en-US" sz="2000" spc="-1" strike="noStrike">
              <a:latin typeface="Arial"/>
            </a:endParaRPr>
          </a:p>
          <a:p>
            <a:pPr marL="216000" indent="-212400">
              <a:lnSpc>
                <a:spcPct val="100000"/>
              </a:lnSpc>
              <a:tabLst>
                <a:tab algn="l" pos="0"/>
              </a:tabLst>
            </a:pPr>
            <a:r>
              <a:rPr b="0" lang="en-US" sz="2000" spc="-1" strike="noStrike">
                <a:latin typeface="Arial"/>
              </a:rPr>
              <a:t>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PlaceHolder 1"/>
          <p:cNvSpPr>
            <a:spLocks noGrp="1"/>
          </p:cNvSpPr>
          <p:nvPr>
            <p:ph type="sldImg"/>
          </p:nvPr>
        </p:nvSpPr>
        <p:spPr>
          <a:xfrm>
            <a:off x="380880" y="694800"/>
            <a:ext cx="6091560" cy="3424680"/>
          </a:xfrm>
          <a:prstGeom prst="rect">
            <a:avLst/>
          </a:prstGeom>
        </p:spPr>
      </p:sp>
      <p:sp>
        <p:nvSpPr>
          <p:cNvPr id="1245" name="PlaceHolder 2"/>
          <p:cNvSpPr>
            <a:spLocks noGrp="1"/>
          </p:cNvSpPr>
          <p:nvPr>
            <p:ph type="body"/>
          </p:nvPr>
        </p:nvSpPr>
        <p:spPr>
          <a:xfrm>
            <a:off x="685800" y="4343400"/>
            <a:ext cx="5482080" cy="4110480"/>
          </a:xfrm>
          <a:prstGeom prst="rect">
            <a:avLst/>
          </a:prstGeom>
        </p:spPr>
        <p:txBody>
          <a:bodyPr lIns="0" rIns="0" tIns="0" bIns="0">
            <a:noAutofit/>
          </a:bodyPr>
          <a:p>
            <a:pPr marL="216000" indent="-212400">
              <a:lnSpc>
                <a:spcPct val="100000"/>
              </a:lnSpc>
              <a:tabLst>
                <a:tab algn="l" pos="0"/>
              </a:tabLst>
            </a:pPr>
            <a:r>
              <a:rPr b="0" lang="en-US" sz="2000" spc="-1" strike="noStrike">
                <a:latin typeface="Arial"/>
              </a:rPr>
              <a:t>Causes: </a:t>
            </a:r>
            <a:endParaRPr b="0" lang="en-US" sz="2000" spc="-1" strike="noStrike">
              <a:latin typeface="Arial"/>
            </a:endParaRPr>
          </a:p>
          <a:p>
            <a:pPr marL="216000" indent="-212400">
              <a:lnSpc>
                <a:spcPct val="100000"/>
              </a:lnSpc>
              <a:tabLst>
                <a:tab algn="l" pos="0"/>
              </a:tabLst>
            </a:pPr>
            <a:endParaRPr b="0" lang="en-US" sz="2000" spc="-1" strike="noStrike">
              <a:latin typeface="Arial"/>
            </a:endParaRPr>
          </a:p>
          <a:p>
            <a:pPr marL="216000" indent="-212400">
              <a:lnSpc>
                <a:spcPct val="100000"/>
              </a:lnSpc>
              <a:tabLst>
                <a:tab algn="l" pos="0"/>
              </a:tabLst>
            </a:pPr>
            <a:r>
              <a:rPr b="0" lang="en-US" sz="2000" spc="-1" strike="noStrike">
                <a:latin typeface="Arial"/>
              </a:rPr>
              <a:t>State capacity is the ability of a government to accomplish policy goals, either generally or in reference to specific aims. A state that lacks capacity is defined as a fragile state or, in a more extreme case, a failed state. </a:t>
            </a:r>
            <a:endParaRPr b="0" lang="en-US" sz="2000" spc="-1" strike="noStrike">
              <a:latin typeface="Arial"/>
            </a:endParaRPr>
          </a:p>
          <a:p>
            <a:pPr marL="216000" indent="-212400">
              <a:lnSpc>
                <a:spcPct val="100000"/>
              </a:lnSpc>
              <a:tabLst>
                <a:tab algn="l" pos="0"/>
              </a:tabLst>
            </a:pPr>
            <a:endParaRPr b="0" lang="en-US" sz="2000" spc="-1" strike="noStrike">
              <a:latin typeface="Arial"/>
            </a:endParaRPr>
          </a:p>
          <a:p>
            <a:pPr marL="216000" indent="-212400">
              <a:lnSpc>
                <a:spcPct val="100000"/>
              </a:lnSpc>
              <a:tabLst>
                <a:tab algn="l" pos="0"/>
              </a:tabLst>
            </a:pPr>
            <a:r>
              <a:rPr b="0" lang="en-US" sz="2000" spc="-1" strike="noStrike">
                <a:latin typeface="Arial"/>
              </a:rPr>
              <a:t>Or previous exposure to SARS made them better prepared </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PlaceHolder 1"/>
          <p:cNvSpPr>
            <a:spLocks noGrp="1"/>
          </p:cNvSpPr>
          <p:nvPr>
            <p:ph type="sldImg"/>
          </p:nvPr>
        </p:nvSpPr>
        <p:spPr>
          <a:xfrm>
            <a:off x="380880" y="694800"/>
            <a:ext cx="6090120" cy="3423240"/>
          </a:xfrm>
          <a:prstGeom prst="rect">
            <a:avLst/>
          </a:prstGeom>
        </p:spPr>
      </p:sp>
      <p:sp>
        <p:nvSpPr>
          <p:cNvPr id="1247" name="PlaceHolder 2"/>
          <p:cNvSpPr>
            <a:spLocks noGrp="1"/>
          </p:cNvSpPr>
          <p:nvPr>
            <p:ph type="body"/>
          </p:nvPr>
        </p:nvSpPr>
        <p:spPr>
          <a:xfrm>
            <a:off x="731880" y="4343400"/>
            <a:ext cx="5480640" cy="4109040"/>
          </a:xfrm>
          <a:prstGeom prst="rect">
            <a:avLst/>
          </a:prstGeom>
        </p:spPr>
        <p:txBody>
          <a:bodyPr lIns="0" rIns="0" tIns="0" bIns="0">
            <a:noAutofit/>
          </a:bodyPr>
          <a:p>
            <a:pPr marL="216000" indent="-210960">
              <a:lnSpc>
                <a:spcPct val="100000"/>
              </a:lnSpc>
              <a:tabLst>
                <a:tab algn="l" pos="0"/>
              </a:tabLst>
            </a:pPr>
            <a:r>
              <a:rPr b="0" lang="en-US" sz="2000" spc="-1" strike="noStrike">
                <a:latin typeface="Arial"/>
              </a:rPr>
              <a:t>Most common job titles </a:t>
            </a:r>
            <a:endParaRPr b="0" lang="en-US" sz="2000" spc="-1" strike="noStrike">
              <a:latin typeface="Arial"/>
            </a:endParaRPr>
          </a:p>
          <a:p>
            <a:pPr marL="216000" indent="-210960">
              <a:lnSpc>
                <a:spcPct val="100000"/>
              </a:lnSpc>
              <a:tabLst>
                <a:tab algn="l" pos="0"/>
              </a:tabLst>
            </a:pPr>
            <a:endParaRPr b="0" lang="en-US" sz="2000" spc="-1" strike="noStrike">
              <a:latin typeface="Arial"/>
            </a:endParaRPr>
          </a:p>
          <a:p>
            <a:pPr marL="216000" indent="-210960">
              <a:lnSpc>
                <a:spcPct val="100000"/>
              </a:lnSpc>
              <a:tabLst>
                <a:tab algn="l" pos="0"/>
              </a:tabLst>
            </a:pPr>
            <a:r>
              <a:rPr b="0" lang="en-US" sz="2000" spc="-1" strike="noStrike" u="sng">
                <a:solidFill>
                  <a:srgbClr val="000000"/>
                </a:solidFill>
                <a:uFillTx/>
                <a:latin typeface="Arial"/>
                <a:hlinkClick r:id="rId1"/>
              </a:rPr>
              <a:t>https://campus.datacamp.com/courses/introduction-to-tableau/getting-started-with-tableau?ex=1</a:t>
            </a:r>
            <a:r>
              <a:rPr b="0" lang="en-US" sz="2000" spc="-1" strike="noStrike">
                <a:solidFill>
                  <a:srgbClr val="000000"/>
                </a:solidFill>
                <a:latin typeface="Arial"/>
              </a:rPr>
              <a:t> </a:t>
            </a:r>
            <a:endParaRPr b="0" lang="en-US" sz="2000" spc="-1" strike="noStrike">
              <a:latin typeface="Arial"/>
            </a:endParaRPr>
          </a:p>
        </p:txBody>
      </p:sp>
      <p:pic>
        <p:nvPicPr>
          <p:cNvPr id="1248" name="" descr=""/>
          <p:cNvPicPr/>
          <p:nvPr/>
        </p:nvPicPr>
        <p:blipFill>
          <a:blip r:embed="rId2"/>
          <a:stretch/>
        </p:blipFill>
        <p:spPr>
          <a:xfrm>
            <a:off x="955800" y="1839600"/>
            <a:ext cx="3062160" cy="1995480"/>
          </a:xfrm>
          <a:prstGeom prst="rect">
            <a:avLst/>
          </a:prstGeom>
          <a:ln>
            <a:noFill/>
          </a:ln>
        </p:spPr>
      </p:pic>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type="sldImg"/>
          </p:nvPr>
        </p:nvSpPr>
        <p:spPr>
          <a:xfrm>
            <a:off x="380880" y="694800"/>
            <a:ext cx="6090120" cy="3423240"/>
          </a:xfrm>
          <a:prstGeom prst="rect">
            <a:avLst/>
          </a:prstGeom>
        </p:spPr>
      </p:sp>
      <p:sp>
        <p:nvSpPr>
          <p:cNvPr id="1250" name="PlaceHolder 2"/>
          <p:cNvSpPr>
            <a:spLocks noGrp="1"/>
          </p:cNvSpPr>
          <p:nvPr>
            <p:ph type="body"/>
          </p:nvPr>
        </p:nvSpPr>
        <p:spPr>
          <a:xfrm>
            <a:off x="685800" y="4343400"/>
            <a:ext cx="5480640" cy="4109040"/>
          </a:xfrm>
          <a:prstGeom prst="rect">
            <a:avLst/>
          </a:prstGeom>
        </p:spPr>
        <p:txBody>
          <a:bodyPr lIns="0" rIns="0" tIns="0" bIns="0">
            <a:noAutofit/>
          </a:bodyPr>
          <a:p>
            <a:pPr marL="216000" indent="-210960">
              <a:lnSpc>
                <a:spcPct val="100000"/>
              </a:lnSpc>
              <a:tabLst>
                <a:tab algn="l" pos="0"/>
              </a:tabLst>
            </a:pPr>
            <a:r>
              <a:rPr b="0" lang="en-US" sz="2000" spc="-1" strike="noStrike">
                <a:latin typeface="Arial"/>
              </a:rPr>
              <a:t>https://www.slintel.com/tech/business-intelligence-bi/tableausoftware-vs-microsoftpowerbi</a:t>
            </a:r>
            <a:endParaRPr b="0" lang="en-US" sz="2000" spc="-1" strike="noStrike">
              <a:latin typeface="Arial"/>
            </a:endParaRPr>
          </a:p>
        </p:txBody>
      </p:sp>
      <p:pic>
        <p:nvPicPr>
          <p:cNvPr id="1251" name="" descr=""/>
          <p:cNvPicPr/>
          <p:nvPr/>
        </p:nvPicPr>
        <p:blipFill>
          <a:blip r:embed="rId1"/>
          <a:stretch/>
        </p:blipFill>
        <p:spPr>
          <a:xfrm>
            <a:off x="1645920" y="1920240"/>
            <a:ext cx="2646360" cy="1964880"/>
          </a:xfrm>
          <a:prstGeom prst="rect">
            <a:avLst/>
          </a:prstGeom>
          <a:ln>
            <a:noFill/>
          </a:ln>
        </p:spPr>
      </p:pic>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sldImg"/>
          </p:nvPr>
        </p:nvSpPr>
        <p:spPr>
          <a:xfrm>
            <a:off x="380880" y="694800"/>
            <a:ext cx="6090120" cy="3423240"/>
          </a:xfrm>
          <a:prstGeom prst="rect">
            <a:avLst/>
          </a:prstGeom>
        </p:spPr>
      </p:sp>
      <p:sp>
        <p:nvSpPr>
          <p:cNvPr id="1253" name="PlaceHolder 2"/>
          <p:cNvSpPr>
            <a:spLocks noGrp="1"/>
          </p:cNvSpPr>
          <p:nvPr>
            <p:ph type="body"/>
          </p:nvPr>
        </p:nvSpPr>
        <p:spPr>
          <a:xfrm>
            <a:off x="685800" y="4343400"/>
            <a:ext cx="5480640" cy="4109040"/>
          </a:xfrm>
          <a:prstGeom prst="rect">
            <a:avLst/>
          </a:prstGeom>
        </p:spPr>
        <p:txBody>
          <a:bodyPr lIns="0" rIns="0" tIns="0" bIns="0">
            <a:noAutofit/>
          </a:bodyPr>
          <a:p>
            <a:pPr marL="216000" indent="-210960">
              <a:lnSpc>
                <a:spcPct val="100000"/>
              </a:lnSpc>
              <a:tabLst>
                <a:tab algn="l" pos="0"/>
              </a:tabLst>
            </a:pPr>
            <a:r>
              <a:rPr b="0" lang="en-US" sz="2000" spc="-1" strike="noStrike">
                <a:latin typeface="Arial"/>
              </a:rPr>
              <a:t>Need to check if tableau pubic supports only these files </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PlaceHolder 1"/>
          <p:cNvSpPr>
            <a:spLocks noGrp="1"/>
          </p:cNvSpPr>
          <p:nvPr>
            <p:ph type="sldImg"/>
          </p:nvPr>
        </p:nvSpPr>
        <p:spPr>
          <a:xfrm>
            <a:off x="380880" y="694800"/>
            <a:ext cx="6090120" cy="3423240"/>
          </a:xfrm>
          <a:prstGeom prst="rect">
            <a:avLst/>
          </a:prstGeom>
        </p:spPr>
      </p:sp>
      <p:sp>
        <p:nvSpPr>
          <p:cNvPr id="1255" name="PlaceHolder 2"/>
          <p:cNvSpPr>
            <a:spLocks noGrp="1"/>
          </p:cNvSpPr>
          <p:nvPr>
            <p:ph type="body"/>
          </p:nvPr>
        </p:nvSpPr>
        <p:spPr>
          <a:xfrm>
            <a:off x="685800" y="4343400"/>
            <a:ext cx="5480640" cy="4109040"/>
          </a:xfrm>
          <a:prstGeom prst="rect">
            <a:avLst/>
          </a:prstGeom>
        </p:spPr>
        <p:txBody>
          <a:bodyPr lIns="0" rIns="0" tIns="0" bIns="0">
            <a:noAutofit/>
          </a:bodyPr>
          <a:p>
            <a:pPr marL="216000" indent="-210960">
              <a:lnSpc>
                <a:spcPct val="100000"/>
              </a:lnSpc>
              <a:tabLst>
                <a:tab algn="l" pos="0"/>
              </a:tabLst>
            </a:pPr>
            <a:r>
              <a:rPr b="0" lang="en-US" sz="2000" spc="-1" strike="noStrike">
                <a:latin typeface="Arial"/>
              </a:rPr>
              <a:t>https://public.tableau.com/app/profile/datacamp.introduction.to.tableau#!/</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PlaceHolder 1"/>
          <p:cNvSpPr>
            <a:spLocks noGrp="1"/>
          </p:cNvSpPr>
          <p:nvPr>
            <p:ph type="sldImg"/>
          </p:nvPr>
        </p:nvSpPr>
        <p:spPr>
          <a:xfrm>
            <a:off x="380880" y="694800"/>
            <a:ext cx="6095160" cy="3428280"/>
          </a:xfrm>
          <a:prstGeom prst="rect">
            <a:avLst/>
          </a:prstGeom>
        </p:spPr>
      </p:sp>
      <p:sp>
        <p:nvSpPr>
          <p:cNvPr id="1257" name="PlaceHolder 2"/>
          <p:cNvSpPr>
            <a:spLocks noGrp="1"/>
          </p:cNvSpPr>
          <p:nvPr>
            <p:ph type="body"/>
          </p:nvPr>
        </p:nvSpPr>
        <p:spPr>
          <a:xfrm>
            <a:off x="685800" y="4343400"/>
            <a:ext cx="5485680" cy="5099760"/>
          </a:xfrm>
          <a:prstGeom prst="rect">
            <a:avLst/>
          </a:prstGeom>
        </p:spPr>
        <p:txBody>
          <a:bodyPr lIns="0" rIns="0" tIns="0" bIns="0">
            <a:noAutofit/>
          </a:bodyPr>
          <a:p>
            <a:pPr marL="216000" indent="-216000">
              <a:lnSpc>
                <a:spcPct val="100000"/>
              </a:lnSpc>
            </a:pPr>
            <a:r>
              <a:rPr b="0" lang="en-US" sz="2000" spc="-1" strike="noStrike">
                <a:latin typeface="Arial"/>
              </a:rPr>
              <a:t>This chart has only five values, so in most cases, a stacked column chart might be a better choice. However, the intervals between the years differ (e.g. between 2017 &amp; 2030 and between 2050 &amp; 2100). Area Charts have axes with continuous scales that will show the dates in the right intervals; column charts don’t.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 this case, an area chart is also a better choice than a line chart. That’s because the differences between the values are big enough, so the trend can be seen well enough. Also, readers will recognize faster than in a line chart that this chart is about shares instead of absolute values.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sldImg"/>
          </p:nvPr>
        </p:nvSpPr>
        <p:spPr>
          <a:xfrm>
            <a:off x="380880" y="694800"/>
            <a:ext cx="6095160" cy="3428280"/>
          </a:xfrm>
          <a:prstGeom prst="rect">
            <a:avLst/>
          </a:prstGeom>
        </p:spPr>
      </p:sp>
      <p:sp>
        <p:nvSpPr>
          <p:cNvPr id="1259" name="PlaceHolder 2"/>
          <p:cNvSpPr>
            <a:spLocks noGrp="1"/>
          </p:cNvSpPr>
          <p:nvPr>
            <p:ph type="body"/>
          </p:nvPr>
        </p:nvSpPr>
        <p:spPr>
          <a:xfrm>
            <a:off x="685800" y="4343400"/>
            <a:ext cx="5485680" cy="4114080"/>
          </a:xfrm>
          <a:prstGeom prst="rect">
            <a:avLst/>
          </a:prstGeom>
        </p:spPr>
        <p:txBody>
          <a:bodyPr lIns="0" rIns="0" tIns="0" bIns="0">
            <a:noAutofit/>
          </a:bodyPr>
          <a:p>
            <a:pPr marL="216000" indent="-216000">
              <a:lnSpc>
                <a:spcPct val="100000"/>
              </a:lnSpc>
            </a:pPr>
            <a:r>
              <a:rPr b="0" lang="en-US" sz="2000" spc="-1" strike="noStrike">
                <a:latin typeface="Arial"/>
              </a:rPr>
              <a:t>Bar charts clunky when having too many categories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Lollipop not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Lollipop head is not precise</a:t>
            </a:r>
            <a:endParaRPr b="0" lang="en-US" sz="20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PlaceHolder 1"/>
          <p:cNvSpPr>
            <a:spLocks noGrp="1"/>
          </p:cNvSpPr>
          <p:nvPr>
            <p:ph type="sldImg"/>
          </p:nvPr>
        </p:nvSpPr>
        <p:spPr>
          <a:xfrm>
            <a:off x="380880" y="694800"/>
            <a:ext cx="6090480" cy="3423600"/>
          </a:xfrm>
          <a:prstGeom prst="rect">
            <a:avLst/>
          </a:prstGeom>
        </p:spPr>
      </p:sp>
      <p:sp>
        <p:nvSpPr>
          <p:cNvPr id="1261" name="PlaceHolder 2"/>
          <p:cNvSpPr>
            <a:spLocks noGrp="1"/>
          </p:cNvSpPr>
          <p:nvPr>
            <p:ph type="body"/>
          </p:nvPr>
        </p:nvSpPr>
        <p:spPr>
          <a:xfrm>
            <a:off x="685800" y="4343400"/>
            <a:ext cx="5481000" cy="4109400"/>
          </a:xfrm>
          <a:prstGeom prst="rect">
            <a:avLst/>
          </a:prstGeom>
        </p:spPr>
        <p:txBody>
          <a:bodyPr lIns="0" rIns="0" tIns="0" bIns="0">
            <a:noAutofit/>
          </a:bodyPr>
          <a:p>
            <a:pPr marL="216000" indent="-211320">
              <a:lnSpc>
                <a:spcPct val="100000"/>
              </a:lnSpc>
              <a:tabLst>
                <a:tab algn="l" pos="0"/>
              </a:tabLst>
            </a:pPr>
            <a:r>
              <a:rPr b="0" lang="en-US" sz="2000" spc="-1" strike="noStrike" u="sng">
                <a:solidFill>
                  <a:srgbClr val="000000"/>
                </a:solidFill>
                <a:uFillTx/>
                <a:latin typeface="Arial"/>
                <a:hlinkClick r:id="rId1"/>
              </a:rPr>
              <a:t>https://public.tableau.com/app/profile/josh.weyburne/viz/CookBook/VizCookbook</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sldImg"/>
          </p:nvPr>
        </p:nvSpPr>
        <p:spPr>
          <a:xfrm>
            <a:off x="380880" y="694800"/>
            <a:ext cx="6090480" cy="3423600"/>
          </a:xfrm>
          <a:prstGeom prst="rect">
            <a:avLst/>
          </a:prstGeom>
        </p:spPr>
      </p:sp>
      <p:sp>
        <p:nvSpPr>
          <p:cNvPr id="1263" name="PlaceHolder 2"/>
          <p:cNvSpPr>
            <a:spLocks noGrp="1"/>
          </p:cNvSpPr>
          <p:nvPr>
            <p:ph type="body"/>
          </p:nvPr>
        </p:nvSpPr>
        <p:spPr>
          <a:xfrm>
            <a:off x="685800" y="4343400"/>
            <a:ext cx="5481000" cy="4109400"/>
          </a:xfrm>
          <a:prstGeom prst="rect">
            <a:avLst/>
          </a:prstGeom>
        </p:spPr>
        <p:txBody>
          <a:bodyPr lIns="0" rIns="0" tIns="0" bIns="0">
            <a:noAutofit/>
          </a:bodyPr>
          <a:p>
            <a:pPr marL="216000" indent="-211320">
              <a:lnSpc>
                <a:spcPct val="100000"/>
              </a:lnSpc>
              <a:tabLst>
                <a:tab algn="l" pos="0"/>
              </a:tabLst>
            </a:pPr>
            <a:endParaRPr b="0" lang="en-US" sz="2000" spc="-1" strike="noStrike">
              <a:latin typeface="Arial"/>
            </a:endParaRPr>
          </a:p>
          <a:p>
            <a:pPr marL="216000" indent="-211320">
              <a:lnSpc>
                <a:spcPct val="100000"/>
              </a:lnSpc>
              <a:tabLst>
                <a:tab algn="l" pos="0"/>
              </a:tabLst>
            </a:pPr>
            <a:r>
              <a:rPr b="0" lang="en-US" sz="2000" spc="-1" strike="noStrike" u="sng">
                <a:solidFill>
                  <a:srgbClr val="000000"/>
                </a:solidFill>
                <a:uFillTx/>
                <a:latin typeface="Arial"/>
                <a:hlinkClick r:id="rId1"/>
              </a:rPr>
              <a:t>http://www.tableaureferenceguide.com/</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sldImg"/>
          </p:nvPr>
        </p:nvSpPr>
        <p:spPr>
          <a:xfrm>
            <a:off x="380880" y="694800"/>
            <a:ext cx="6090480" cy="3423600"/>
          </a:xfrm>
          <a:prstGeom prst="rect">
            <a:avLst/>
          </a:prstGeom>
        </p:spPr>
      </p:sp>
      <p:sp>
        <p:nvSpPr>
          <p:cNvPr id="1265" name="PlaceHolder 2"/>
          <p:cNvSpPr>
            <a:spLocks noGrp="1"/>
          </p:cNvSpPr>
          <p:nvPr>
            <p:ph type="body"/>
          </p:nvPr>
        </p:nvSpPr>
        <p:spPr>
          <a:xfrm>
            <a:off x="685800" y="4343400"/>
            <a:ext cx="5481000" cy="410940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BBC Audiences Tableau Style Guide | Tableau Public</a:t>
            </a:r>
            <a:endParaRPr b="0" lang="en-US" sz="2000" spc="-1" strike="noStrike">
              <a:latin typeface="Arial"/>
            </a:endParaRPr>
          </a:p>
          <a:p>
            <a:pPr marL="216000" indent="-211320">
              <a:lnSpc>
                <a:spcPct val="100000"/>
              </a:lnSpc>
              <a:tabLst>
                <a:tab algn="l" pos="0"/>
              </a:tabLst>
            </a:pPr>
            <a:r>
              <a:rPr b="0" lang="en-US" sz="2000" spc="-1" strike="noStrike" u="sng">
                <a:solidFill>
                  <a:srgbClr val="000000"/>
                </a:solidFill>
                <a:uFillTx/>
                <a:latin typeface="Arial"/>
                <a:hlinkClick r:id="rId1"/>
              </a:rPr>
              <a:t>https://public.tableau.com/app/profile/bbc.audiences/viz/BBCAudiencesTableauStyleGuide/MoreInfo2</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PlaceHolder 1"/>
          <p:cNvSpPr>
            <a:spLocks noGrp="1"/>
          </p:cNvSpPr>
          <p:nvPr>
            <p:ph type="sldImg"/>
          </p:nvPr>
        </p:nvSpPr>
        <p:spPr>
          <a:xfrm>
            <a:off x="380880" y="694800"/>
            <a:ext cx="6091560" cy="3424680"/>
          </a:xfrm>
          <a:prstGeom prst="rect">
            <a:avLst/>
          </a:prstGeom>
        </p:spPr>
      </p:sp>
      <p:sp>
        <p:nvSpPr>
          <p:cNvPr id="1237" name="PlaceHolder 2"/>
          <p:cNvSpPr>
            <a:spLocks noGrp="1"/>
          </p:cNvSpPr>
          <p:nvPr>
            <p:ph type="body"/>
          </p:nvPr>
        </p:nvSpPr>
        <p:spPr>
          <a:xfrm>
            <a:off x="685800" y="4343400"/>
            <a:ext cx="5482080" cy="4110480"/>
          </a:xfrm>
          <a:prstGeom prst="rect">
            <a:avLst/>
          </a:prstGeom>
        </p:spPr>
        <p:txBody>
          <a:bodyPr lIns="0" rIns="0" tIns="0" bIns="0">
            <a:noAutofit/>
          </a:bodyPr>
          <a:p>
            <a:pPr marL="216000" indent="-212400">
              <a:lnSpc>
                <a:spcPct val="100000"/>
              </a:lnSpc>
              <a:tabLst>
                <a:tab algn="l" pos="0"/>
              </a:tabLst>
            </a:pPr>
            <a:r>
              <a:rPr b="0" lang="en-US" sz="2000" spc="-1" strike="noStrike" u="sng">
                <a:solidFill>
                  <a:srgbClr val="000000"/>
                </a:solidFill>
                <a:uFillTx/>
                <a:latin typeface="Arial"/>
                <a:hlinkClick r:id="rId1"/>
              </a:rPr>
              <a:t>https://www.linkedin.com/pulse/how-lie-visualization-stephen-redmond/</a:t>
            </a:r>
            <a:r>
              <a:rPr b="0" lang="en-US" sz="2000" spc="-1" strike="noStrike">
                <a:solidFill>
                  <a:srgbClr val="000000"/>
                </a:solidFill>
                <a:latin typeface="Arial"/>
              </a:rPr>
              <a:t> </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5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0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1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4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4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4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4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5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5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8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9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9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9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9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9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2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3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3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4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5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5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5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5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5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5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8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9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9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9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9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9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2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3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3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4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4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5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5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6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6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6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6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6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3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3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93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4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4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4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4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4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5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9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41.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9" Type="http://schemas.openxmlformats.org/officeDocument/2006/relationships/slideLayout" Target="../slideLayouts/slideLayout246.x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1" name="Picture 7" descr=""/>
          <p:cNvPicPr/>
          <p:nvPr/>
        </p:nvPicPr>
        <p:blipFill>
          <a:blip r:embed="rId2"/>
          <a:stretch/>
        </p:blipFill>
        <p:spPr>
          <a:xfrm>
            <a:off x="10986840" y="201960"/>
            <a:ext cx="1127160" cy="1066320"/>
          </a:xfrm>
          <a:prstGeom prst="rect">
            <a:avLst/>
          </a:prstGeom>
          <a:ln>
            <a:noFill/>
          </a:ln>
        </p:spPr>
      </p:pic>
      <p:pic>
        <p:nvPicPr>
          <p:cNvPr id="2" name="Picture 8" descr=""/>
          <p:cNvPicPr/>
          <p:nvPr/>
        </p:nvPicPr>
        <p:blipFill>
          <a:blip r:embed="rId3"/>
          <a:stretch/>
        </p:blipFill>
        <p:spPr>
          <a:xfrm>
            <a:off x="10986840" y="201960"/>
            <a:ext cx="1127160" cy="106632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71"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372" name="Picture 7" descr=""/>
          <p:cNvPicPr/>
          <p:nvPr/>
        </p:nvPicPr>
        <p:blipFill>
          <a:blip r:embed="rId2"/>
          <a:stretch/>
        </p:blipFill>
        <p:spPr>
          <a:xfrm>
            <a:off x="10986840" y="201960"/>
            <a:ext cx="1127160" cy="1066320"/>
          </a:xfrm>
          <a:prstGeom prst="rect">
            <a:avLst/>
          </a:prstGeom>
          <a:ln>
            <a:noFill/>
          </a:ln>
        </p:spPr>
      </p:pic>
      <p:pic>
        <p:nvPicPr>
          <p:cNvPr id="373" name="Picture 6" descr=""/>
          <p:cNvPicPr/>
          <p:nvPr/>
        </p:nvPicPr>
        <p:blipFill>
          <a:blip r:embed="rId3"/>
          <a:stretch/>
        </p:blipFill>
        <p:spPr>
          <a:xfrm>
            <a:off x="10986840" y="201960"/>
            <a:ext cx="1127160" cy="1066320"/>
          </a:xfrm>
          <a:prstGeom prst="rect">
            <a:avLst/>
          </a:prstGeom>
          <a:ln>
            <a:noFill/>
          </a:ln>
        </p:spPr>
      </p:pic>
      <p:sp>
        <p:nvSpPr>
          <p:cNvPr id="37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7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2"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413" name="Picture 7" descr=""/>
          <p:cNvPicPr/>
          <p:nvPr/>
        </p:nvPicPr>
        <p:blipFill>
          <a:blip r:embed="rId2"/>
          <a:stretch/>
        </p:blipFill>
        <p:spPr>
          <a:xfrm>
            <a:off x="10986840" y="201960"/>
            <a:ext cx="1127160" cy="1066320"/>
          </a:xfrm>
          <a:prstGeom prst="rect">
            <a:avLst/>
          </a:prstGeom>
          <a:ln>
            <a:noFill/>
          </a:ln>
        </p:spPr>
      </p:pic>
      <p:pic>
        <p:nvPicPr>
          <p:cNvPr id="414" name="Picture 6" descr=""/>
          <p:cNvPicPr/>
          <p:nvPr/>
        </p:nvPicPr>
        <p:blipFill>
          <a:blip r:embed="rId3"/>
          <a:stretch/>
        </p:blipFill>
        <p:spPr>
          <a:xfrm>
            <a:off x="10986840" y="201960"/>
            <a:ext cx="1127160" cy="1066320"/>
          </a:xfrm>
          <a:prstGeom prst="rect">
            <a:avLst/>
          </a:prstGeom>
          <a:ln>
            <a:noFill/>
          </a:ln>
        </p:spPr>
      </p:pic>
      <p:sp>
        <p:nvSpPr>
          <p:cNvPr id="41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3"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454" name="Picture 7" descr=""/>
          <p:cNvPicPr/>
          <p:nvPr/>
        </p:nvPicPr>
        <p:blipFill>
          <a:blip r:embed="rId2"/>
          <a:stretch/>
        </p:blipFill>
        <p:spPr>
          <a:xfrm>
            <a:off x="10986840" y="201960"/>
            <a:ext cx="1127160" cy="1066320"/>
          </a:xfrm>
          <a:prstGeom prst="rect">
            <a:avLst/>
          </a:prstGeom>
          <a:ln>
            <a:noFill/>
          </a:ln>
        </p:spPr>
      </p:pic>
      <p:pic>
        <p:nvPicPr>
          <p:cNvPr id="455" name="Picture 6" descr=""/>
          <p:cNvPicPr/>
          <p:nvPr/>
        </p:nvPicPr>
        <p:blipFill>
          <a:blip r:embed="rId3"/>
          <a:stretch/>
        </p:blipFill>
        <p:spPr>
          <a:xfrm>
            <a:off x="10986840" y="201960"/>
            <a:ext cx="1127160" cy="1066320"/>
          </a:xfrm>
          <a:prstGeom prst="rect">
            <a:avLst/>
          </a:prstGeom>
          <a:ln>
            <a:noFill/>
          </a:ln>
        </p:spPr>
      </p:pic>
      <p:sp>
        <p:nvSpPr>
          <p:cNvPr id="456" name="PlaceHolder 2"/>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7"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458"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95"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496" name="Picture 7" descr=""/>
          <p:cNvPicPr/>
          <p:nvPr/>
        </p:nvPicPr>
        <p:blipFill>
          <a:blip r:embed="rId2"/>
          <a:stretch/>
        </p:blipFill>
        <p:spPr>
          <a:xfrm>
            <a:off x="10986840" y="201960"/>
            <a:ext cx="1127160" cy="1066320"/>
          </a:xfrm>
          <a:prstGeom prst="rect">
            <a:avLst/>
          </a:prstGeom>
          <a:ln>
            <a:noFill/>
          </a:ln>
        </p:spPr>
      </p:pic>
      <p:pic>
        <p:nvPicPr>
          <p:cNvPr id="497" name="Picture 6" descr=""/>
          <p:cNvPicPr/>
          <p:nvPr/>
        </p:nvPicPr>
        <p:blipFill>
          <a:blip r:embed="rId3"/>
          <a:stretch/>
        </p:blipFill>
        <p:spPr>
          <a:xfrm>
            <a:off x="10986840" y="201960"/>
            <a:ext cx="1127160" cy="1066320"/>
          </a:xfrm>
          <a:prstGeom prst="rect">
            <a:avLst/>
          </a:prstGeom>
          <a:ln>
            <a:noFill/>
          </a:ln>
        </p:spPr>
      </p:pic>
      <p:sp>
        <p:nvSpPr>
          <p:cNvPr id="49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9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36"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537" name="Picture 7" descr=""/>
          <p:cNvPicPr/>
          <p:nvPr/>
        </p:nvPicPr>
        <p:blipFill>
          <a:blip r:embed="rId2"/>
          <a:stretch/>
        </p:blipFill>
        <p:spPr>
          <a:xfrm>
            <a:off x="10986840" y="201960"/>
            <a:ext cx="1127160" cy="1066320"/>
          </a:xfrm>
          <a:prstGeom prst="rect">
            <a:avLst/>
          </a:prstGeom>
          <a:ln>
            <a:noFill/>
          </a:ln>
        </p:spPr>
      </p:pic>
      <p:pic>
        <p:nvPicPr>
          <p:cNvPr id="538" name="Picture 6" descr=""/>
          <p:cNvPicPr/>
          <p:nvPr/>
        </p:nvPicPr>
        <p:blipFill>
          <a:blip r:embed="rId3"/>
          <a:stretch/>
        </p:blipFill>
        <p:spPr>
          <a:xfrm>
            <a:off x="10986840" y="201960"/>
            <a:ext cx="1127160" cy="1066320"/>
          </a:xfrm>
          <a:prstGeom prst="rect">
            <a:avLst/>
          </a:prstGeom>
          <a:ln>
            <a:noFill/>
          </a:ln>
        </p:spPr>
      </p:pic>
      <p:sp>
        <p:nvSpPr>
          <p:cNvPr id="53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4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77"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578" name="Picture 7" descr=""/>
          <p:cNvPicPr/>
          <p:nvPr/>
        </p:nvPicPr>
        <p:blipFill>
          <a:blip r:embed="rId2"/>
          <a:stretch/>
        </p:blipFill>
        <p:spPr>
          <a:xfrm>
            <a:off x="10986840" y="201960"/>
            <a:ext cx="1127160" cy="1066320"/>
          </a:xfrm>
          <a:prstGeom prst="rect">
            <a:avLst/>
          </a:prstGeom>
          <a:ln>
            <a:noFill/>
          </a:ln>
        </p:spPr>
      </p:pic>
      <p:pic>
        <p:nvPicPr>
          <p:cNvPr id="579" name="Picture 6" descr=""/>
          <p:cNvPicPr/>
          <p:nvPr/>
        </p:nvPicPr>
        <p:blipFill>
          <a:blip r:embed="rId3"/>
          <a:stretch/>
        </p:blipFill>
        <p:spPr>
          <a:xfrm>
            <a:off x="10986840" y="201960"/>
            <a:ext cx="1127160" cy="1066320"/>
          </a:xfrm>
          <a:prstGeom prst="rect">
            <a:avLst/>
          </a:prstGeom>
          <a:ln>
            <a:noFill/>
          </a:ln>
        </p:spPr>
      </p:pic>
      <p:sp>
        <p:nvSpPr>
          <p:cNvPr id="58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8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18"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619" name="Picture 7" descr=""/>
          <p:cNvPicPr/>
          <p:nvPr/>
        </p:nvPicPr>
        <p:blipFill>
          <a:blip r:embed="rId2"/>
          <a:stretch/>
        </p:blipFill>
        <p:spPr>
          <a:xfrm>
            <a:off x="10986840" y="201960"/>
            <a:ext cx="1127160" cy="1066320"/>
          </a:xfrm>
          <a:prstGeom prst="rect">
            <a:avLst/>
          </a:prstGeom>
          <a:ln>
            <a:noFill/>
          </a:ln>
        </p:spPr>
      </p:pic>
      <p:pic>
        <p:nvPicPr>
          <p:cNvPr id="620" name="Picture 6" descr=""/>
          <p:cNvPicPr/>
          <p:nvPr/>
        </p:nvPicPr>
        <p:blipFill>
          <a:blip r:embed="rId3"/>
          <a:stretch/>
        </p:blipFill>
        <p:spPr>
          <a:xfrm>
            <a:off x="10986840" y="201960"/>
            <a:ext cx="1127160" cy="1066320"/>
          </a:xfrm>
          <a:prstGeom prst="rect">
            <a:avLst/>
          </a:prstGeom>
          <a:ln>
            <a:noFill/>
          </a:ln>
        </p:spPr>
      </p:pic>
      <p:sp>
        <p:nvSpPr>
          <p:cNvPr id="62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2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59"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660" name="Picture 7" descr=""/>
          <p:cNvPicPr/>
          <p:nvPr/>
        </p:nvPicPr>
        <p:blipFill>
          <a:blip r:embed="rId2"/>
          <a:stretch/>
        </p:blipFill>
        <p:spPr>
          <a:xfrm>
            <a:off x="10986840" y="201960"/>
            <a:ext cx="1127160" cy="1066320"/>
          </a:xfrm>
          <a:prstGeom prst="rect">
            <a:avLst/>
          </a:prstGeom>
          <a:ln>
            <a:noFill/>
          </a:ln>
        </p:spPr>
      </p:pic>
      <p:pic>
        <p:nvPicPr>
          <p:cNvPr id="661" name="Picture 6" descr=""/>
          <p:cNvPicPr/>
          <p:nvPr/>
        </p:nvPicPr>
        <p:blipFill>
          <a:blip r:embed="rId3"/>
          <a:stretch/>
        </p:blipFill>
        <p:spPr>
          <a:xfrm>
            <a:off x="10986840" y="201960"/>
            <a:ext cx="1127160" cy="1066320"/>
          </a:xfrm>
          <a:prstGeom prst="rect">
            <a:avLst/>
          </a:prstGeom>
          <a:ln>
            <a:noFill/>
          </a:ln>
        </p:spPr>
      </p:pic>
      <p:sp>
        <p:nvSpPr>
          <p:cNvPr id="66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6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00"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701" name="Picture 7" descr=""/>
          <p:cNvPicPr/>
          <p:nvPr/>
        </p:nvPicPr>
        <p:blipFill>
          <a:blip r:embed="rId2"/>
          <a:stretch/>
        </p:blipFill>
        <p:spPr>
          <a:xfrm>
            <a:off x="10986840" y="201960"/>
            <a:ext cx="1127160" cy="1066320"/>
          </a:xfrm>
          <a:prstGeom prst="rect">
            <a:avLst/>
          </a:prstGeom>
          <a:ln>
            <a:noFill/>
          </a:ln>
        </p:spPr>
      </p:pic>
      <p:pic>
        <p:nvPicPr>
          <p:cNvPr id="702" name="Picture 6" descr=""/>
          <p:cNvPicPr/>
          <p:nvPr/>
        </p:nvPicPr>
        <p:blipFill>
          <a:blip r:embed="rId3"/>
          <a:stretch/>
        </p:blipFill>
        <p:spPr>
          <a:xfrm>
            <a:off x="10986840" y="201960"/>
            <a:ext cx="1127160" cy="1066320"/>
          </a:xfrm>
          <a:prstGeom prst="rect">
            <a:avLst/>
          </a:prstGeom>
          <a:ln>
            <a:noFill/>
          </a:ln>
        </p:spPr>
      </p:pic>
      <p:sp>
        <p:nvSpPr>
          <p:cNvPr id="703" name="PlaceHolder 2"/>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04"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705"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42"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743" name="Picture 7" descr=""/>
          <p:cNvPicPr/>
          <p:nvPr/>
        </p:nvPicPr>
        <p:blipFill>
          <a:blip r:embed="rId2"/>
          <a:stretch/>
        </p:blipFill>
        <p:spPr>
          <a:xfrm>
            <a:off x="10986840" y="201960"/>
            <a:ext cx="1127160" cy="1066320"/>
          </a:xfrm>
          <a:prstGeom prst="rect">
            <a:avLst/>
          </a:prstGeom>
          <a:ln>
            <a:noFill/>
          </a:ln>
        </p:spPr>
      </p:pic>
      <p:pic>
        <p:nvPicPr>
          <p:cNvPr id="744" name="Picture 6" descr=""/>
          <p:cNvPicPr/>
          <p:nvPr/>
        </p:nvPicPr>
        <p:blipFill>
          <a:blip r:embed="rId3"/>
          <a:stretch/>
        </p:blipFill>
        <p:spPr>
          <a:xfrm>
            <a:off x="10986840" y="201960"/>
            <a:ext cx="1127160" cy="1066320"/>
          </a:xfrm>
          <a:prstGeom prst="rect">
            <a:avLst/>
          </a:prstGeom>
          <a:ln>
            <a:noFill/>
          </a:ln>
        </p:spPr>
      </p:pic>
      <p:sp>
        <p:nvSpPr>
          <p:cNvPr id="745" name="PlaceHolder 2"/>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46"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747"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42" name="Picture 7" descr=""/>
          <p:cNvPicPr/>
          <p:nvPr/>
        </p:nvPicPr>
        <p:blipFill>
          <a:blip r:embed="rId2"/>
          <a:stretch/>
        </p:blipFill>
        <p:spPr>
          <a:xfrm>
            <a:off x="10986840" y="201960"/>
            <a:ext cx="1127160" cy="1066320"/>
          </a:xfrm>
          <a:prstGeom prst="rect">
            <a:avLst/>
          </a:prstGeom>
          <a:ln>
            <a:noFill/>
          </a:ln>
        </p:spPr>
      </p:pic>
      <p:pic>
        <p:nvPicPr>
          <p:cNvPr id="43" name="Picture 6" descr=""/>
          <p:cNvPicPr/>
          <p:nvPr/>
        </p:nvPicPr>
        <p:blipFill>
          <a:blip r:embed="rId3"/>
          <a:stretch/>
        </p:blipFill>
        <p:spPr>
          <a:xfrm>
            <a:off x="10986840" y="201960"/>
            <a:ext cx="1127160" cy="106632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84" name="CustomShape 1"/>
          <p:cNvSpPr/>
          <p:nvPr/>
        </p:nvSpPr>
        <p:spPr>
          <a:xfrm>
            <a:off x="360" y="176040"/>
            <a:ext cx="12183120" cy="1640160"/>
          </a:xfrm>
          <a:prstGeom prst="rect">
            <a:avLst/>
          </a:prstGeom>
          <a:solidFill>
            <a:srgbClr val="2683c6"/>
          </a:solidFill>
          <a:ln w="25560">
            <a:noFill/>
          </a:ln>
        </p:spPr>
        <p:style>
          <a:lnRef idx="0"/>
          <a:fillRef idx="0"/>
          <a:effectRef idx="0"/>
          <a:fontRef idx="minor"/>
        </p:style>
      </p:sp>
      <p:pic>
        <p:nvPicPr>
          <p:cNvPr id="785" name="Picture 7" descr=""/>
          <p:cNvPicPr/>
          <p:nvPr/>
        </p:nvPicPr>
        <p:blipFill>
          <a:blip r:embed="rId2"/>
          <a:stretch/>
        </p:blipFill>
        <p:spPr>
          <a:xfrm>
            <a:off x="10986840" y="201960"/>
            <a:ext cx="1127880" cy="1067040"/>
          </a:xfrm>
          <a:prstGeom prst="rect">
            <a:avLst/>
          </a:prstGeom>
          <a:ln>
            <a:noFill/>
          </a:ln>
        </p:spPr>
      </p:pic>
      <p:pic>
        <p:nvPicPr>
          <p:cNvPr id="786" name="Picture 6" descr=""/>
          <p:cNvPicPr/>
          <p:nvPr/>
        </p:nvPicPr>
        <p:blipFill>
          <a:blip r:embed="rId3"/>
          <a:stretch/>
        </p:blipFill>
        <p:spPr>
          <a:xfrm>
            <a:off x="10986840" y="201960"/>
            <a:ext cx="1127880" cy="1067040"/>
          </a:xfrm>
          <a:prstGeom prst="rect">
            <a:avLst/>
          </a:prstGeom>
          <a:ln>
            <a:noFill/>
          </a:ln>
        </p:spPr>
      </p:pic>
      <p:sp>
        <p:nvSpPr>
          <p:cNvPr id="787" name="PlaceHolder 2"/>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88" name="PlaceHolder 3"/>
          <p:cNvSpPr>
            <a:spLocks noGrp="1"/>
          </p:cNvSpPr>
          <p:nvPr>
            <p:ph type="body"/>
          </p:nvPr>
        </p:nvSpPr>
        <p:spPr>
          <a:xfrm>
            <a:off x="609480" y="1604520"/>
            <a:ext cx="5353920" cy="1896480"/>
          </a:xfrm>
          <a:prstGeom prst="rect">
            <a:avLst/>
          </a:prstGeom>
        </p:spPr>
        <p:txBody>
          <a:bodyPr lIns="0" rIns="0" tIns="0" bIns="0">
            <a:normAutofit fontScale="39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789" name="PlaceHolder 4"/>
          <p:cNvSpPr>
            <a:spLocks noGrp="1"/>
          </p:cNvSpPr>
          <p:nvPr>
            <p:ph type="body"/>
          </p:nvPr>
        </p:nvSpPr>
        <p:spPr>
          <a:xfrm>
            <a:off x="6231960" y="1604520"/>
            <a:ext cx="5353920" cy="1896480"/>
          </a:xfrm>
          <a:prstGeom prst="rect">
            <a:avLst/>
          </a:prstGeom>
        </p:spPr>
        <p:txBody>
          <a:bodyPr lIns="0" rIns="0" tIns="0" bIns="0">
            <a:normAutofit fontScale="39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790" name="PlaceHolder 5"/>
          <p:cNvSpPr>
            <a:spLocks noGrp="1"/>
          </p:cNvSpPr>
          <p:nvPr>
            <p:ph type="body"/>
          </p:nvPr>
        </p:nvSpPr>
        <p:spPr>
          <a:xfrm>
            <a:off x="609480" y="3682080"/>
            <a:ext cx="5353920" cy="1896480"/>
          </a:xfrm>
          <a:prstGeom prst="rect">
            <a:avLst/>
          </a:prstGeom>
        </p:spPr>
        <p:txBody>
          <a:bodyPr lIns="0" rIns="0" tIns="0" bIns="0">
            <a:normAutofit fontScale="39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791" name="PlaceHolder 6"/>
          <p:cNvSpPr>
            <a:spLocks noGrp="1"/>
          </p:cNvSpPr>
          <p:nvPr>
            <p:ph type="body"/>
          </p:nvPr>
        </p:nvSpPr>
        <p:spPr>
          <a:xfrm>
            <a:off x="6231960" y="3682080"/>
            <a:ext cx="5353920" cy="1896480"/>
          </a:xfrm>
          <a:prstGeom prst="rect">
            <a:avLst/>
          </a:prstGeom>
        </p:spPr>
        <p:txBody>
          <a:bodyPr lIns="0" rIns="0" tIns="0" bIns="0">
            <a:normAutofit fontScale="39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8" name="CustomShape 1"/>
          <p:cNvSpPr/>
          <p:nvPr/>
        </p:nvSpPr>
        <p:spPr>
          <a:xfrm>
            <a:off x="360" y="176040"/>
            <a:ext cx="12183120" cy="1640160"/>
          </a:xfrm>
          <a:prstGeom prst="rect">
            <a:avLst/>
          </a:prstGeom>
          <a:solidFill>
            <a:srgbClr val="2683c6"/>
          </a:solidFill>
          <a:ln w="25560">
            <a:noFill/>
          </a:ln>
        </p:spPr>
        <p:style>
          <a:lnRef idx="0"/>
          <a:fillRef idx="0"/>
          <a:effectRef idx="0"/>
          <a:fontRef idx="minor"/>
        </p:style>
      </p:sp>
      <p:pic>
        <p:nvPicPr>
          <p:cNvPr id="829" name="Picture 7" descr=""/>
          <p:cNvPicPr/>
          <p:nvPr/>
        </p:nvPicPr>
        <p:blipFill>
          <a:blip r:embed="rId2"/>
          <a:stretch/>
        </p:blipFill>
        <p:spPr>
          <a:xfrm>
            <a:off x="10986840" y="201960"/>
            <a:ext cx="1127880" cy="1067040"/>
          </a:xfrm>
          <a:prstGeom prst="rect">
            <a:avLst/>
          </a:prstGeom>
          <a:ln>
            <a:noFill/>
          </a:ln>
        </p:spPr>
      </p:pic>
      <p:pic>
        <p:nvPicPr>
          <p:cNvPr id="830" name="Picture 6" descr=""/>
          <p:cNvPicPr/>
          <p:nvPr/>
        </p:nvPicPr>
        <p:blipFill>
          <a:blip r:embed="rId3"/>
          <a:stretch/>
        </p:blipFill>
        <p:spPr>
          <a:xfrm>
            <a:off x="10986840" y="201960"/>
            <a:ext cx="1127880" cy="1067040"/>
          </a:xfrm>
          <a:prstGeom prst="rect">
            <a:avLst/>
          </a:prstGeom>
          <a:ln>
            <a:noFill/>
          </a:ln>
        </p:spPr>
      </p:pic>
      <p:sp>
        <p:nvSpPr>
          <p:cNvPr id="83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3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69"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870" name="Picture 7" descr=""/>
          <p:cNvPicPr/>
          <p:nvPr/>
        </p:nvPicPr>
        <p:blipFill>
          <a:blip r:embed="rId2"/>
          <a:stretch/>
        </p:blipFill>
        <p:spPr>
          <a:xfrm>
            <a:off x="10986840" y="201960"/>
            <a:ext cx="1127160" cy="1066320"/>
          </a:xfrm>
          <a:prstGeom prst="rect">
            <a:avLst/>
          </a:prstGeom>
          <a:ln>
            <a:noFill/>
          </a:ln>
        </p:spPr>
      </p:pic>
      <p:pic>
        <p:nvPicPr>
          <p:cNvPr id="871" name="Picture 6" descr=""/>
          <p:cNvPicPr/>
          <p:nvPr/>
        </p:nvPicPr>
        <p:blipFill>
          <a:blip r:embed="rId3"/>
          <a:stretch/>
        </p:blipFill>
        <p:spPr>
          <a:xfrm>
            <a:off x="10986840" y="201960"/>
            <a:ext cx="1127160" cy="1066320"/>
          </a:xfrm>
          <a:prstGeom prst="rect">
            <a:avLst/>
          </a:prstGeom>
          <a:ln>
            <a:noFill/>
          </a:ln>
        </p:spPr>
      </p:pic>
      <p:sp>
        <p:nvSpPr>
          <p:cNvPr id="87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7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10"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911" name="Picture 7" descr=""/>
          <p:cNvPicPr/>
          <p:nvPr/>
        </p:nvPicPr>
        <p:blipFill>
          <a:blip r:embed="rId2"/>
          <a:stretch/>
        </p:blipFill>
        <p:spPr>
          <a:xfrm>
            <a:off x="10986840" y="201960"/>
            <a:ext cx="1127160" cy="1066320"/>
          </a:xfrm>
          <a:prstGeom prst="rect">
            <a:avLst/>
          </a:prstGeom>
          <a:ln>
            <a:noFill/>
          </a:ln>
        </p:spPr>
      </p:pic>
      <p:pic>
        <p:nvPicPr>
          <p:cNvPr id="912" name="Picture 6" descr=""/>
          <p:cNvPicPr/>
          <p:nvPr/>
        </p:nvPicPr>
        <p:blipFill>
          <a:blip r:embed="rId3"/>
          <a:stretch/>
        </p:blipFill>
        <p:spPr>
          <a:xfrm>
            <a:off x="10986840" y="201960"/>
            <a:ext cx="1127160" cy="1066320"/>
          </a:xfrm>
          <a:prstGeom prst="rect">
            <a:avLst/>
          </a:prstGeom>
          <a:ln>
            <a:noFill/>
          </a:ln>
        </p:spPr>
      </p:pic>
      <p:sp>
        <p:nvSpPr>
          <p:cNvPr id="91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1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51"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952" name="Picture 7" descr=""/>
          <p:cNvPicPr/>
          <p:nvPr/>
        </p:nvPicPr>
        <p:blipFill>
          <a:blip r:embed="rId2"/>
          <a:stretch/>
        </p:blipFill>
        <p:spPr>
          <a:xfrm>
            <a:off x="10986840" y="201960"/>
            <a:ext cx="1127160" cy="1066320"/>
          </a:xfrm>
          <a:prstGeom prst="rect">
            <a:avLst/>
          </a:prstGeom>
          <a:ln>
            <a:noFill/>
          </a:ln>
        </p:spPr>
      </p:pic>
      <p:pic>
        <p:nvPicPr>
          <p:cNvPr id="953" name="Picture 6" descr=""/>
          <p:cNvPicPr/>
          <p:nvPr/>
        </p:nvPicPr>
        <p:blipFill>
          <a:blip r:embed="rId3"/>
          <a:stretch/>
        </p:blipFill>
        <p:spPr>
          <a:xfrm>
            <a:off x="10986840" y="201960"/>
            <a:ext cx="1127160" cy="1066320"/>
          </a:xfrm>
          <a:prstGeom prst="rect">
            <a:avLst/>
          </a:prstGeom>
          <a:ln>
            <a:noFill/>
          </a:ln>
        </p:spPr>
      </p:pic>
      <p:sp>
        <p:nvSpPr>
          <p:cNvPr id="95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5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83" name="Picture 7" descr=""/>
          <p:cNvPicPr/>
          <p:nvPr/>
        </p:nvPicPr>
        <p:blipFill>
          <a:blip r:embed="rId2"/>
          <a:stretch/>
        </p:blipFill>
        <p:spPr>
          <a:xfrm>
            <a:off x="10986840" y="201960"/>
            <a:ext cx="1127160" cy="1066320"/>
          </a:xfrm>
          <a:prstGeom prst="rect">
            <a:avLst/>
          </a:prstGeom>
          <a:ln>
            <a:noFill/>
          </a:ln>
        </p:spPr>
      </p:pic>
      <p:pic>
        <p:nvPicPr>
          <p:cNvPr id="84" name="Picture 6" descr=""/>
          <p:cNvPicPr/>
          <p:nvPr/>
        </p:nvPicPr>
        <p:blipFill>
          <a:blip r:embed="rId3"/>
          <a:stretch/>
        </p:blipFill>
        <p:spPr>
          <a:xfrm>
            <a:off x="10986840" y="201960"/>
            <a:ext cx="1127160" cy="106632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124" name="Picture 7" descr=""/>
          <p:cNvPicPr/>
          <p:nvPr/>
        </p:nvPicPr>
        <p:blipFill>
          <a:blip r:embed="rId2"/>
          <a:stretch/>
        </p:blipFill>
        <p:spPr>
          <a:xfrm>
            <a:off x="10986840" y="201960"/>
            <a:ext cx="1127160" cy="1066320"/>
          </a:xfrm>
          <a:prstGeom prst="rect">
            <a:avLst/>
          </a:prstGeom>
          <a:ln>
            <a:noFill/>
          </a:ln>
        </p:spPr>
      </p:pic>
      <p:pic>
        <p:nvPicPr>
          <p:cNvPr id="125" name="Picture 6" descr=""/>
          <p:cNvPicPr/>
          <p:nvPr/>
        </p:nvPicPr>
        <p:blipFill>
          <a:blip r:embed="rId3"/>
          <a:stretch/>
        </p:blipFill>
        <p:spPr>
          <a:xfrm>
            <a:off x="10986840" y="201960"/>
            <a:ext cx="1127160" cy="1066320"/>
          </a:xfrm>
          <a:prstGeom prst="rect">
            <a:avLst/>
          </a:prstGeom>
          <a:ln>
            <a:noFill/>
          </a:ln>
        </p:spPr>
      </p:pic>
      <p:sp>
        <p:nvSpPr>
          <p:cNvPr id="1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4"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165" name="Picture 7" descr=""/>
          <p:cNvPicPr/>
          <p:nvPr/>
        </p:nvPicPr>
        <p:blipFill>
          <a:blip r:embed="rId2"/>
          <a:stretch/>
        </p:blipFill>
        <p:spPr>
          <a:xfrm>
            <a:off x="10986840" y="201960"/>
            <a:ext cx="1127160" cy="1066320"/>
          </a:xfrm>
          <a:prstGeom prst="rect">
            <a:avLst/>
          </a:prstGeom>
          <a:ln>
            <a:noFill/>
          </a:ln>
        </p:spPr>
      </p:pic>
      <p:pic>
        <p:nvPicPr>
          <p:cNvPr id="166" name="Picture 6" descr=""/>
          <p:cNvPicPr/>
          <p:nvPr/>
        </p:nvPicPr>
        <p:blipFill>
          <a:blip r:embed="rId3"/>
          <a:stretch/>
        </p:blipFill>
        <p:spPr>
          <a:xfrm>
            <a:off x="10986840" y="201960"/>
            <a:ext cx="1127160" cy="1066320"/>
          </a:xfrm>
          <a:prstGeom prst="rect">
            <a:avLst/>
          </a:prstGeom>
          <a:ln>
            <a:noFill/>
          </a:ln>
        </p:spPr>
      </p:pic>
      <p:sp>
        <p:nvSpPr>
          <p:cNvPr id="167" name="PlaceHolder 2"/>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8"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169"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6"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207" name="Picture 7" descr=""/>
          <p:cNvPicPr/>
          <p:nvPr/>
        </p:nvPicPr>
        <p:blipFill>
          <a:blip r:embed="rId2"/>
          <a:stretch/>
        </p:blipFill>
        <p:spPr>
          <a:xfrm>
            <a:off x="10986840" y="201960"/>
            <a:ext cx="1127160" cy="1066320"/>
          </a:xfrm>
          <a:prstGeom prst="rect">
            <a:avLst/>
          </a:prstGeom>
          <a:ln>
            <a:noFill/>
          </a:ln>
        </p:spPr>
      </p:pic>
      <p:pic>
        <p:nvPicPr>
          <p:cNvPr id="208" name="Picture 6" descr=""/>
          <p:cNvPicPr/>
          <p:nvPr/>
        </p:nvPicPr>
        <p:blipFill>
          <a:blip r:embed="rId3"/>
          <a:stretch/>
        </p:blipFill>
        <p:spPr>
          <a:xfrm>
            <a:off x="10986840" y="201960"/>
            <a:ext cx="1127160" cy="1066320"/>
          </a:xfrm>
          <a:prstGeom prst="rect">
            <a:avLst/>
          </a:prstGeom>
          <a:ln>
            <a:noFill/>
          </a:ln>
        </p:spPr>
      </p:pic>
      <p:sp>
        <p:nvSpPr>
          <p:cNvPr id="20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7"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248" name="Picture 7" descr=""/>
          <p:cNvPicPr/>
          <p:nvPr/>
        </p:nvPicPr>
        <p:blipFill>
          <a:blip r:embed="rId2"/>
          <a:stretch/>
        </p:blipFill>
        <p:spPr>
          <a:xfrm>
            <a:off x="10986840" y="201960"/>
            <a:ext cx="1127160" cy="1066320"/>
          </a:xfrm>
          <a:prstGeom prst="rect">
            <a:avLst/>
          </a:prstGeom>
          <a:ln>
            <a:noFill/>
          </a:ln>
        </p:spPr>
      </p:pic>
      <p:pic>
        <p:nvPicPr>
          <p:cNvPr id="249" name="Picture 6" descr=""/>
          <p:cNvPicPr/>
          <p:nvPr/>
        </p:nvPicPr>
        <p:blipFill>
          <a:blip r:embed="rId3"/>
          <a:stretch/>
        </p:blipFill>
        <p:spPr>
          <a:xfrm>
            <a:off x="10986840" y="201960"/>
            <a:ext cx="1127160" cy="1066320"/>
          </a:xfrm>
          <a:prstGeom prst="rect">
            <a:avLst/>
          </a:prstGeom>
          <a:ln>
            <a:noFill/>
          </a:ln>
        </p:spPr>
      </p:pic>
      <p:sp>
        <p:nvSpPr>
          <p:cNvPr id="25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8"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289" name="Picture 7" descr=""/>
          <p:cNvPicPr/>
          <p:nvPr/>
        </p:nvPicPr>
        <p:blipFill>
          <a:blip r:embed="rId2"/>
          <a:stretch/>
        </p:blipFill>
        <p:spPr>
          <a:xfrm>
            <a:off x="10986840" y="201960"/>
            <a:ext cx="1127160" cy="1066320"/>
          </a:xfrm>
          <a:prstGeom prst="rect">
            <a:avLst/>
          </a:prstGeom>
          <a:ln>
            <a:noFill/>
          </a:ln>
        </p:spPr>
      </p:pic>
      <p:pic>
        <p:nvPicPr>
          <p:cNvPr id="290" name="Picture 6" descr=""/>
          <p:cNvPicPr/>
          <p:nvPr/>
        </p:nvPicPr>
        <p:blipFill>
          <a:blip r:embed="rId3"/>
          <a:stretch/>
        </p:blipFill>
        <p:spPr>
          <a:xfrm>
            <a:off x="10986840" y="201960"/>
            <a:ext cx="1127160" cy="1066320"/>
          </a:xfrm>
          <a:prstGeom prst="rect">
            <a:avLst/>
          </a:prstGeom>
          <a:ln>
            <a:noFill/>
          </a:ln>
        </p:spPr>
      </p:pic>
      <p:sp>
        <p:nvSpPr>
          <p:cNvPr id="291" name="PlaceHolder 2"/>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2"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93"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30" name="CustomShape 1"/>
          <p:cNvSpPr/>
          <p:nvPr/>
        </p:nvSpPr>
        <p:spPr>
          <a:xfrm>
            <a:off x="360" y="176040"/>
            <a:ext cx="12182400" cy="1639440"/>
          </a:xfrm>
          <a:prstGeom prst="rect">
            <a:avLst/>
          </a:prstGeom>
          <a:solidFill>
            <a:srgbClr val="2683c6"/>
          </a:solidFill>
          <a:ln w="25560">
            <a:noFill/>
          </a:ln>
        </p:spPr>
        <p:style>
          <a:lnRef idx="0"/>
          <a:fillRef idx="0"/>
          <a:effectRef idx="0"/>
          <a:fontRef idx="minor"/>
        </p:style>
      </p:sp>
      <p:pic>
        <p:nvPicPr>
          <p:cNvPr id="331" name="Picture 7" descr=""/>
          <p:cNvPicPr/>
          <p:nvPr/>
        </p:nvPicPr>
        <p:blipFill>
          <a:blip r:embed="rId2"/>
          <a:stretch/>
        </p:blipFill>
        <p:spPr>
          <a:xfrm>
            <a:off x="10986840" y="201960"/>
            <a:ext cx="1127160" cy="1066320"/>
          </a:xfrm>
          <a:prstGeom prst="rect">
            <a:avLst/>
          </a:prstGeom>
          <a:ln>
            <a:noFill/>
          </a:ln>
        </p:spPr>
      </p:pic>
      <p:pic>
        <p:nvPicPr>
          <p:cNvPr id="332" name="Picture 6" descr=""/>
          <p:cNvPicPr/>
          <p:nvPr/>
        </p:nvPicPr>
        <p:blipFill>
          <a:blip r:embed="rId3"/>
          <a:stretch/>
        </p:blipFill>
        <p:spPr>
          <a:xfrm>
            <a:off x="10986840" y="201960"/>
            <a:ext cx="1127160" cy="1066320"/>
          </a:xfrm>
          <a:prstGeom prst="rect">
            <a:avLst/>
          </a:prstGeom>
          <a:ln>
            <a:noFill/>
          </a:ln>
        </p:spPr>
      </p:pic>
      <p:sp>
        <p:nvSpPr>
          <p:cNvPr id="33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flowingdata.com/2017/02/09/how-to-spot-visualization-lies/" TargetMode="External"/><Relationship Id="rId2" Type="http://schemas.openxmlformats.org/officeDocument/2006/relationships/image" Target="../media/image54.png"/><Relationship Id="rId3"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7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hyperlink" Target="https://towardsdatascience.com/5-ways-data-visualizations-can-lie-46e54f41de37" TargetMode="External"/><Relationship Id="rId3"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hyperlink" Target="https://www.politifact.com/factchecks/2015/oct/01/jason-chaffetz/chart-shown-planned-parenthood-hearing-misleading-/" TargetMode="External"/><Relationship Id="rId2" Type="http://schemas.openxmlformats.org/officeDocument/2006/relationships/image" Target="../media/image60.png"/><Relationship Id="rId3" Type="http://schemas.openxmlformats.org/officeDocument/2006/relationships/slideLayout" Target="../slideLayouts/slideLayout7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hyperlink" Target="https://visualisingadvocacy.org/node/643.html" TargetMode="External"/><Relationship Id="rId2" Type="http://schemas.openxmlformats.org/officeDocument/2006/relationships/image" Target="../media/image62.png"/><Relationship Id="rId3"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hyperlink" Target="https://elearning.tableau.com/path/analyst-learning-path/get-started-with-tableau/896558/scorm/3s44dv89zz8aq" TargetMode="External"/><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88.xml"/>
</Relationships>
</file>

<file path=ppt/slides/_rels/slide21.xml.rels><?xml version="1.0" encoding="UTF-8"?>
<Relationships xmlns="http://schemas.openxmlformats.org/package/2006/relationships"><Relationship Id="rId1" Type="http://schemas.openxmlformats.org/officeDocument/2006/relationships/hyperlink" Target="https://www.tessellationtech.io/top-five-ways-mislead-data-visualization/" TargetMode="External"/><Relationship Id="rId2" Type="http://schemas.openxmlformats.org/officeDocument/2006/relationships/image" Target="../media/image67.png"/><Relationship Id="rId3" Type="http://schemas.openxmlformats.org/officeDocument/2006/relationships/slideLayout" Target="../slideLayouts/slideLayout88.xml"/>
</Relationships>
</file>

<file path=ppt/slides/_rels/slide2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hyperlink" Target="https://www.tessellationtech.io/top-five-ways-mislead-data-visualization/" TargetMode="External"/><Relationship Id="rId4" Type="http://schemas.openxmlformats.org/officeDocument/2006/relationships/slideLayout" Target="../slideLayouts/slideLayout88.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97.xml"/>
</Relationships>
</file>

<file path=ppt/slides/_rels/slide2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hyperlink" Target="https://medium.com/nightingale/bad-data-visualization-in-the-time-of-covid-19-5a9f8198ce3e" TargetMode="External"/><Relationship Id="rId4" Type="http://schemas.openxmlformats.org/officeDocument/2006/relationships/slideLayout" Target="../slideLayouts/slideLayout88.xml"/>
</Relationships>
</file>

<file path=ppt/slides/_rels/slide2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88.xml"/>
</Relationships>
</file>

<file path=ppt/slides/_rels/slide2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88.xml"/>
</Relationships>
</file>

<file path=ppt/slides/_rels/slide27.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88.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hyperlink" Target="https://medium.com/nightingale/bad-data-visualization-in-the-time-of-covid-19-5a9f8198ce3e" TargetMode="External"/><Relationship Id="rId9" Type="http://schemas.openxmlformats.org/officeDocument/2006/relationships/slideLayout" Target="../slideLayouts/slideLayout109.xml"/>
</Relationships>
</file>

<file path=ppt/slides/_rels/slide3.xml.rels><?xml version="1.0" encoding="UTF-8"?>
<Relationships xmlns="http://schemas.openxmlformats.org/package/2006/relationships"><Relationship Id="rId1" Type="http://schemas.openxmlformats.org/officeDocument/2006/relationships/hyperlink" Target="https://www.youtube.com/watch?v=jbkSRLYSojo" TargetMode="External"/><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21.xml"/>
</Relationships>
</file>

<file path=ppt/slides/_rels/slide3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36.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45.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157.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69.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hyperlink" Target="https://public.tableau.com/views/VisualVocabulary/VisualVocabulary?%3AshowVizHome=no" TargetMode="External"/><Relationship Id="rId3" Type="http://schemas.openxmlformats.org/officeDocument/2006/relationships/slideLayout" Target="../slideLayouts/slideLayout169.xml"/>
</Relationships>
</file>

<file path=ppt/slides/_rels/slide37.xml.rels><?xml version="1.0" encoding="UTF-8"?>
<Relationships xmlns="http://schemas.openxmlformats.org/package/2006/relationships"><Relationship Id="rId1" Type="http://schemas.openxmlformats.org/officeDocument/2006/relationships/hyperlink" Target="https://www.data-to-viz.com/graph/connectedscatter.html" TargetMode="External"/><Relationship Id="rId2" Type="http://schemas.openxmlformats.org/officeDocument/2006/relationships/image" Target="../media/image101.png"/><Relationship Id="rId3" Type="http://schemas.openxmlformats.org/officeDocument/2006/relationships/slideLayout" Target="../slideLayouts/slideLayout193.xml"/>
</Relationships>
</file>

<file path=ppt/slides/_rels/slide38.xml.rels><?xml version="1.0" encoding="UTF-8"?>
<Relationships xmlns="http://schemas.openxmlformats.org/package/2006/relationships"><Relationship Id="rId1" Type="http://schemas.openxmlformats.org/officeDocument/2006/relationships/hyperlink" Target="https://blog.datawrapper.de/area-charts/" TargetMode="Externa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208.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hyperlink" Target="https://www.cedricscherer.com/2021/06/06/visualizing-distributions-with-raincloud-plots-and-how-to-create-them-with-ggplot2/" TargetMode="External"/><Relationship Id="rId3" Type="http://schemas.openxmlformats.org/officeDocument/2006/relationships/slideLayout" Target="../slideLayouts/slideLayout19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hyperlink" Target="https://www.perceptualedge.com/blog/?p=2642" TargetMode="External"/><Relationship Id="rId3" Type="http://schemas.openxmlformats.org/officeDocument/2006/relationships/slideLayout" Target="../slideLayouts/slideLayout193.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hyperlink" Target="https://towardsdatascience.com/the-7-best-thematic-map-types-for-geospatial-data-34d21b8b475" TargetMode="External"/><Relationship Id="rId3" Type="http://schemas.openxmlformats.org/officeDocument/2006/relationships/slideLayout" Target="../slideLayouts/slideLayout193.xml"/>
</Relationships>
</file>

<file path=ppt/slides/_rels/slide4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hyperlink" Target="https://rpubs.com/YJ_Choi/FPDynamicsData" TargetMode="External"/><Relationship Id="rId3" Type="http://schemas.openxmlformats.org/officeDocument/2006/relationships/hyperlink" Target="http://download.gsb.bund.de/BIB/global_flow/" TargetMode="External"/><Relationship Id="rId4" Type="http://schemas.openxmlformats.org/officeDocument/2006/relationships/image" Target="../media/image108.png"/><Relationship Id="rId5" Type="http://schemas.openxmlformats.org/officeDocument/2006/relationships/slideLayout" Target="../slideLayouts/slideLayout193.xml"/>
</Relationships>
</file>

<file path=ppt/slides/_rels/slide43.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hyperlink" Target="https://public.tableau.com/app/profile/josh.weyburne/viz/CookBook/VizCookbook" TargetMode="External"/><Relationship Id="rId3" Type="http://schemas.openxmlformats.org/officeDocument/2006/relationships/slideLayout" Target="../slideLayouts/slideLayout169.xml"/><Relationship Id="rId4"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69.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20.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hyperlink" Target="https://public.tableau.com/views/BBCAudiencesTableauStyleGuide/HowTo?%3Aembed=y&amp;%3AshowVizHome=no&amp;%3Adisplay_count=y&amp;%3Adisplay_static_image=y" TargetMode="External"/><Relationship Id="rId4" Type="http://schemas.openxmlformats.org/officeDocument/2006/relationships/slideLayout" Target="../slideLayouts/slideLayout239.xml"/>
</Relationships>
</file>

<file path=ppt/slides/_rels/slide47.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hyperlink" Target="https://public.tableau.com/views/BBCAudiencesTableauStyleGuide/LayoutLogic?%3Aembed=y&amp;%3AshowVizHome=no&amp;%3Adisplay_count=y&amp;%3Adisplay_static_image=y" TargetMode="External"/><Relationship Id="rId3" Type="http://schemas.openxmlformats.org/officeDocument/2006/relationships/slideLayout" Target="../slideLayouts/slideLayout239.xml"/>
</Relationships>
</file>

<file path=ppt/slides/_rels/slide48.xml.rels><?xml version="1.0" encoding="UTF-8"?>
<Relationships xmlns="http://schemas.openxmlformats.org/package/2006/relationships"><Relationship Id="rId1" Type="http://schemas.openxmlformats.org/officeDocument/2006/relationships/hyperlink" Target="https://help.tableau.com/current/pro/desktop/en-us/formatting_worksheet.htm#Copy_and_paste_worksheet_formatting" TargetMode="External"/><Relationship Id="rId2" Type="http://schemas.openxmlformats.org/officeDocument/2006/relationships/image" Target="../media/image115.png"/><Relationship Id="rId3" Type="http://schemas.openxmlformats.org/officeDocument/2006/relationships/slideLayout" Target="../slideLayouts/slideLayout241.xml"/>
</Relationships>
</file>

<file path=ppt/slides/_rels/slide49.xml.rels><?xml version="1.0" encoding="UTF-8"?>
<Relationships xmlns="http://schemas.openxmlformats.org/package/2006/relationships"><Relationship Id="rId1" Type="http://schemas.openxmlformats.org/officeDocument/2006/relationships/hyperlink" Target="https://campus.datacamp.com/courses/analyzing-data-in-tableau/preparing-for-analysis?ex=2" TargetMode="External"/><Relationship Id="rId2" Type="http://schemas.openxmlformats.org/officeDocument/2006/relationships/slideLayout" Target="../slideLayouts/slideLayout253.xml"/>
</Relationships>
</file>

<file path=ppt/slides/_rels/slide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52.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6" TargetMode="External"/><Relationship Id="rId2" Type="http://schemas.openxmlformats.org/officeDocument/2006/relationships/slideLayout" Target="../slideLayouts/slideLayout253.xml"/>
</Relationships>
</file>

<file path=ppt/slides/_rels/slide51.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9" TargetMode="External"/><Relationship Id="rId2" Type="http://schemas.openxmlformats.org/officeDocument/2006/relationships/slideLayout" Target="../slideLayouts/slideLayout265.xml"/>
</Relationships>
</file>

<file path=ppt/slides/_rels/slide52.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265.xml"/>
</Relationships>
</file>

<file path=ppt/slides/_rels/slide53.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265.xml"/>
</Relationships>
</file>

<file path=ppt/slides/_rels/slide54.xml.rels><?xml version="1.0" encoding="UTF-8"?>
<Relationships xmlns="http://schemas.openxmlformats.org/package/2006/relationships"><Relationship Id="rId1" Type="http://schemas.openxmlformats.org/officeDocument/2006/relationships/hyperlink" Target="https://campus.datacamp.com/courses/analyzing-data-in-tableau/preparing-for-analysis?ex=4" TargetMode="External"/><Relationship Id="rId2" Type="http://schemas.openxmlformats.org/officeDocument/2006/relationships/slideLayout" Target="../slideLayouts/slideLayout265.xml"/>
</Relationships>
</file>

<file path=ppt/slides/_rels/slide55.xml.rels><?xml version="1.0" encoding="UTF-8"?>
<Relationships xmlns="http://schemas.openxmlformats.org/package/2006/relationships"><Relationship Id="rId1" Type="http://schemas.openxmlformats.org/officeDocument/2006/relationships/hyperlink" Target="https://campus.datacamp.com/courses/analyzing-data-in-tableau/preparing-for-analysis?ex=7" TargetMode="External"/><Relationship Id="rId2" Type="http://schemas.openxmlformats.org/officeDocument/2006/relationships/slideLayout" Target="../slideLayouts/slideLayout265.xml"/>
</Relationships>
</file>

<file path=ppt/slides/_rels/slide56.xml.rels><?xml version="1.0" encoding="UTF-8"?>
<Relationships xmlns="http://schemas.openxmlformats.org/package/2006/relationships"><Relationship Id="rId1" Type="http://schemas.openxmlformats.org/officeDocument/2006/relationships/hyperlink" Target="https://campus.datacamp.com/courses/analyzing-data-in-tableau/preparing-for-analysis?ex=14" TargetMode="External"/><Relationship Id="rId2" Type="http://schemas.openxmlformats.org/officeDocument/2006/relationships/slideLayout" Target="../slideLayouts/slideLayout265.xml"/>
</Relationships>
</file>

<file path=ppt/slides/_rels/slide57.xml.rels><?xml version="1.0" encoding="UTF-8"?>
<Relationships xmlns="http://schemas.openxmlformats.org/package/2006/relationships"><Relationship Id="rId1" Type="http://schemas.openxmlformats.org/officeDocument/2006/relationships/hyperlink" Target="https://campus.datacamp.com/courses/analyzing-data-in-tableau/preparing-for-analysis?ex=16" TargetMode="External"/><Relationship Id="rId2" Type="http://schemas.openxmlformats.org/officeDocument/2006/relationships/slideLayout" Target="../slideLayouts/slideLayout265.xml"/>
</Relationships>
</file>

<file path=ppt/slides/_rels/slide58.xml.rels><?xml version="1.0" encoding="UTF-8"?>
<Relationships xmlns="http://schemas.openxmlformats.org/package/2006/relationships"><Relationship Id="rId1" Type="http://schemas.openxmlformats.org/officeDocument/2006/relationships/hyperlink" Target="https://campus.datacamp.com/courses/analyzing-data-in-tableau/preparing-for-analysis?ex=18" TargetMode="External"/><Relationship Id="rId2" Type="http://schemas.openxmlformats.org/officeDocument/2006/relationships/slideLayout" Target="../slideLayouts/slideLayout265.xml"/>
</Relationships>
</file>

<file path=ppt/slides/_rels/slide59.xml.rels><?xml version="1.0" encoding="UTF-8"?>
<Relationships xmlns="http://schemas.openxmlformats.org/package/2006/relationships"><Relationship Id="rId1" Type="http://schemas.openxmlformats.org/officeDocument/2006/relationships/hyperlink" Target="https://app.datacamp.com/learn/courses/case-study-analyzing-customer-churn-in-tableau" TargetMode="External"/><Relationship Id="rId2" Type="http://schemas.openxmlformats.org/officeDocument/2006/relationships/image" Target="../media/image118.png"/><Relationship Id="rId3" Type="http://schemas.openxmlformats.org/officeDocument/2006/relationships/slideLayout" Target="../slideLayouts/slideLayout265.xml"/>
</Relationships>
</file>

<file path=ppt/slides/_rels/slide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52.xml"/>
</Relationships>
</file>

<file path=ppt/slides/_rels/slide60.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hyperlink" Target="https://www.youtube.com/playlist?list=PL_t5OlLHbVGxFSiWXUsEQrDPvFd1Nhxiu" TargetMode="External"/><Relationship Id="rId3" Type="http://schemas.openxmlformats.org/officeDocument/2006/relationships/slideLayout" Target="../slideLayouts/slideLayout277.xml"/>
</Relationships>
</file>

<file path=ppt/slides/_rels/slide61.xml.rels><?xml version="1.0" encoding="UTF-8"?>
<Relationships xmlns="http://schemas.openxmlformats.org/package/2006/relationships"><Relationship Id="rId1" Type="http://schemas.openxmlformats.org/officeDocument/2006/relationships/hyperlink" Target="https://www.youtube.com/watch?v=uZlMNUPA26E" TargetMode="External"/><Relationship Id="rId2" Type="http://schemas.openxmlformats.org/officeDocument/2006/relationships/slideLayout" Target="../slideLayouts/slideLayout277.xml"/>
</Relationships>
</file>

<file path=ppt/slides/_rels/slide62.xml.rels><?xml version="1.0" encoding="UTF-8"?>
<Relationships xmlns="http://schemas.openxmlformats.org/package/2006/relationships"><Relationship Id="rId1" Type="http://schemas.openxmlformats.org/officeDocument/2006/relationships/hyperlink" Target="https://www.tableau.com/learn/learning-quiz" TargetMode="External"/><Relationship Id="rId2" Type="http://schemas.openxmlformats.org/officeDocument/2006/relationships/image" Target="../media/image120.png"/><Relationship Id="rId3" Type="http://schemas.openxmlformats.org/officeDocument/2006/relationships/slideLayout" Target="../slideLayouts/slideLayout277.xml"/>
</Relationships>
</file>

<file path=ppt/slides/_rels/slide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52.xml"/>
</Relationships>
</file>

<file path=ppt/slides/_rels/slide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CustomShape 1"/>
          <p:cNvSpPr/>
          <p:nvPr/>
        </p:nvSpPr>
        <p:spPr>
          <a:xfrm>
            <a:off x="1202760" y="284040"/>
            <a:ext cx="9777600" cy="15022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999" name="CustomShape 2"/>
          <p:cNvSpPr/>
          <p:nvPr/>
        </p:nvSpPr>
        <p:spPr>
          <a:xfrm>
            <a:off x="1202760" y="2011680"/>
            <a:ext cx="9777600" cy="41997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7</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CustomShape 1"/>
          <p:cNvSpPr/>
          <p:nvPr/>
        </p:nvSpPr>
        <p:spPr>
          <a:xfrm>
            <a:off x="609480" y="273600"/>
            <a:ext cx="10967760" cy="1140120"/>
          </a:xfrm>
          <a:prstGeom prst="rect">
            <a:avLst/>
          </a:prstGeom>
          <a:noFill/>
          <a:ln>
            <a:noFill/>
          </a:ln>
        </p:spPr>
        <p:style>
          <a:lnRef idx="0"/>
          <a:fillRef idx="0"/>
          <a:effectRef idx="0"/>
          <a:fontRef idx="minor"/>
        </p:style>
      </p:sp>
      <p:sp>
        <p:nvSpPr>
          <p:cNvPr id="1031" name="CustomShape 2"/>
          <p:cNvSpPr/>
          <p:nvPr/>
        </p:nvSpPr>
        <p:spPr>
          <a:xfrm>
            <a:off x="609480" y="1604520"/>
            <a:ext cx="5350320" cy="3973320"/>
          </a:xfrm>
          <a:prstGeom prst="rect">
            <a:avLst/>
          </a:prstGeom>
          <a:noFill/>
          <a:ln>
            <a:noFill/>
          </a:ln>
        </p:spPr>
        <p:style>
          <a:lnRef idx="0"/>
          <a:fillRef idx="0"/>
          <a:effectRef idx="0"/>
          <a:fontRef idx="minor"/>
        </p:style>
      </p:sp>
      <p:sp>
        <p:nvSpPr>
          <p:cNvPr id="1032" name="CustomShape 3"/>
          <p:cNvSpPr/>
          <p:nvPr/>
        </p:nvSpPr>
        <p:spPr>
          <a:xfrm>
            <a:off x="6231960" y="1604520"/>
            <a:ext cx="5350320" cy="1892880"/>
          </a:xfrm>
          <a:prstGeom prst="rect">
            <a:avLst/>
          </a:prstGeom>
          <a:noFill/>
          <a:ln>
            <a:noFill/>
          </a:ln>
        </p:spPr>
        <p:style>
          <a:lnRef idx="0"/>
          <a:fillRef idx="0"/>
          <a:effectRef idx="0"/>
          <a:fontRef idx="minor"/>
        </p:style>
        <p:txBody>
          <a:bodyPr lIns="0" rIns="0" tIns="0" bIns="0">
            <a:normAutofit/>
          </a:bodyPr>
          <a:p>
            <a:pPr marL="432000" indent="-3200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1033" name="CustomShape 4"/>
          <p:cNvSpPr/>
          <p:nvPr/>
        </p:nvSpPr>
        <p:spPr>
          <a:xfrm>
            <a:off x="6231960" y="3682080"/>
            <a:ext cx="5350320" cy="1892880"/>
          </a:xfrm>
          <a:prstGeom prst="rect">
            <a:avLst/>
          </a:prstGeom>
          <a:noFill/>
          <a:ln>
            <a:noFill/>
          </a:ln>
        </p:spPr>
        <p:style>
          <a:lnRef idx="0"/>
          <a:fillRef idx="0"/>
          <a:effectRef idx="0"/>
          <a:fontRef idx="minor"/>
        </p:style>
      </p:sp>
      <p:pic>
        <p:nvPicPr>
          <p:cNvPr id="1034" name="" descr=""/>
          <p:cNvPicPr/>
          <p:nvPr/>
        </p:nvPicPr>
        <p:blipFill>
          <a:blip r:embed="rId2"/>
          <a:stretch/>
        </p:blipFill>
        <p:spPr>
          <a:xfrm>
            <a:off x="2179800" y="1553040"/>
            <a:ext cx="2205360" cy="39294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5" name="" descr=""/>
          <p:cNvPicPr/>
          <p:nvPr/>
        </p:nvPicPr>
        <p:blipFill>
          <a:blip r:embed="rId1"/>
          <a:stretch/>
        </p:blipFill>
        <p:spPr>
          <a:xfrm>
            <a:off x="609120" y="1947960"/>
            <a:ext cx="5350320" cy="3286440"/>
          </a:xfrm>
          <a:prstGeom prst="rect">
            <a:avLst/>
          </a:prstGeom>
          <a:ln>
            <a:noFill/>
          </a:ln>
        </p:spPr>
      </p:pic>
      <p:sp>
        <p:nvSpPr>
          <p:cNvPr id="1036" name="CustomShape 1"/>
          <p:cNvSpPr/>
          <p:nvPr/>
        </p:nvSpPr>
        <p:spPr>
          <a:xfrm>
            <a:off x="609480" y="273600"/>
            <a:ext cx="10967760" cy="1140120"/>
          </a:xfrm>
          <a:prstGeom prst="rect">
            <a:avLst/>
          </a:prstGeom>
          <a:noFill/>
          <a:ln>
            <a:noFill/>
          </a:ln>
        </p:spPr>
        <p:style>
          <a:lnRef idx="0"/>
          <a:fillRef idx="0"/>
          <a:effectRef idx="0"/>
          <a:fontRef idx="minor"/>
        </p:style>
      </p:sp>
      <p:sp>
        <p:nvSpPr>
          <p:cNvPr id="1037" name="CustomShape 2"/>
          <p:cNvSpPr/>
          <p:nvPr/>
        </p:nvSpPr>
        <p:spPr>
          <a:xfrm>
            <a:off x="6231960" y="1604520"/>
            <a:ext cx="5350320" cy="1892880"/>
          </a:xfrm>
          <a:prstGeom prst="rect">
            <a:avLst/>
          </a:prstGeom>
          <a:noFill/>
          <a:ln>
            <a:noFill/>
          </a:ln>
        </p:spPr>
        <p:style>
          <a:lnRef idx="0"/>
          <a:fillRef idx="0"/>
          <a:effectRef idx="0"/>
          <a:fontRef idx="minor"/>
        </p:style>
        <p:txBody>
          <a:bodyPr lIns="0" rIns="0" tIns="0" bIns="0">
            <a:normAutofit/>
          </a:bodyPr>
          <a:p>
            <a:pPr marL="432000" indent="-3200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1038" name="CustomShape 3"/>
          <p:cNvSpPr/>
          <p:nvPr/>
        </p:nvSpPr>
        <p:spPr>
          <a:xfrm>
            <a:off x="6231960" y="3682080"/>
            <a:ext cx="5350320" cy="1892880"/>
          </a:xfrm>
          <a:prstGeom prst="rect">
            <a:avLst/>
          </a:prstGeom>
          <a:noFill/>
          <a:ln>
            <a:noFill/>
          </a:ln>
        </p:spPr>
        <p:style>
          <a:lnRef idx="0"/>
          <a:fillRef idx="0"/>
          <a:effectRef idx="0"/>
          <a:fontRef idx="minor"/>
        </p:style>
        <p:txBody>
          <a:bodyPr lIns="0" rIns="0" tIns="0" bIns="0">
            <a:normAutofit fontScale="45000"/>
          </a:bodyPr>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It’s easy to cherrypick dates and timeframes to fit a specific narrative. So consider history, what usually happens, and proper baselines to compare against.</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9" name="" descr=""/>
          <p:cNvPicPr/>
          <p:nvPr/>
        </p:nvPicPr>
        <p:blipFill>
          <a:blip r:embed="rId1"/>
          <a:stretch/>
        </p:blipFill>
        <p:spPr>
          <a:xfrm>
            <a:off x="182880" y="2011680"/>
            <a:ext cx="11243160" cy="4476600"/>
          </a:xfrm>
          <a:prstGeom prst="rect">
            <a:avLst/>
          </a:prstGeom>
          <a:ln>
            <a:noFill/>
          </a:ln>
        </p:spPr>
      </p:pic>
      <p:sp>
        <p:nvSpPr>
          <p:cNvPr id="1040" name="CustomShape 1"/>
          <p:cNvSpPr/>
          <p:nvPr/>
        </p:nvSpPr>
        <p:spPr>
          <a:xfrm>
            <a:off x="609480" y="273600"/>
            <a:ext cx="10967760" cy="1140120"/>
          </a:xfrm>
          <a:prstGeom prst="rect">
            <a:avLst/>
          </a:prstGeom>
          <a:noFill/>
          <a:ln>
            <a:noFill/>
          </a:ln>
        </p:spPr>
        <p:style>
          <a:lnRef idx="0"/>
          <a:fillRef idx="0"/>
          <a:effectRef idx="0"/>
          <a:fontRef idx="minor"/>
        </p:style>
      </p:sp>
      <p:sp>
        <p:nvSpPr>
          <p:cNvPr id="1041" name="CustomShape 2"/>
          <p:cNvSpPr/>
          <p:nvPr/>
        </p:nvSpPr>
        <p:spPr>
          <a:xfrm>
            <a:off x="6231960" y="1604520"/>
            <a:ext cx="5350320" cy="1892880"/>
          </a:xfrm>
          <a:prstGeom prst="rect">
            <a:avLst/>
          </a:prstGeom>
          <a:noFill/>
          <a:ln>
            <a:noFill/>
          </a:ln>
        </p:spPr>
        <p:style>
          <a:lnRef idx="0"/>
          <a:fillRef idx="0"/>
          <a:effectRef idx="0"/>
          <a:fontRef idx="minor"/>
        </p:style>
      </p:sp>
      <p:sp>
        <p:nvSpPr>
          <p:cNvPr id="1042" name="CustomShape 3"/>
          <p:cNvSpPr/>
          <p:nvPr/>
        </p:nvSpPr>
        <p:spPr>
          <a:xfrm>
            <a:off x="6231960" y="3682080"/>
            <a:ext cx="5350320" cy="1892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Corrected graph</a:t>
            </a:r>
            <a:endParaRPr b="0" lang="en-US" sz="4400" spc="-1" strike="noStrike">
              <a:latin typeface="Arial"/>
            </a:endParaRPr>
          </a:p>
        </p:txBody>
      </p:sp>
      <p:sp>
        <p:nvSpPr>
          <p:cNvPr id="1044" name="CustomShape 2"/>
          <p:cNvSpPr/>
          <p:nvPr/>
        </p:nvSpPr>
        <p:spPr>
          <a:xfrm>
            <a:off x="609480" y="1604520"/>
            <a:ext cx="5350320" cy="3973320"/>
          </a:xfrm>
          <a:prstGeom prst="rect">
            <a:avLst/>
          </a:prstGeom>
          <a:noFill/>
          <a:ln>
            <a:noFill/>
          </a:ln>
        </p:spPr>
        <p:style>
          <a:lnRef idx="0"/>
          <a:fillRef idx="0"/>
          <a:effectRef idx="0"/>
          <a:fontRef idx="minor"/>
        </p:style>
      </p:sp>
      <p:sp>
        <p:nvSpPr>
          <p:cNvPr id="1045" name="CustomShape 3"/>
          <p:cNvSpPr/>
          <p:nvPr/>
        </p:nvSpPr>
        <p:spPr>
          <a:xfrm>
            <a:off x="6231960" y="1604520"/>
            <a:ext cx="5350320" cy="1892880"/>
          </a:xfrm>
          <a:prstGeom prst="rect">
            <a:avLst/>
          </a:prstGeom>
          <a:noFill/>
          <a:ln>
            <a:noFill/>
          </a:ln>
        </p:spPr>
        <p:style>
          <a:lnRef idx="0"/>
          <a:fillRef idx="0"/>
          <a:effectRef idx="0"/>
          <a:fontRef idx="minor"/>
        </p:style>
      </p:sp>
      <p:sp>
        <p:nvSpPr>
          <p:cNvPr id="1046" name="CustomShape 4"/>
          <p:cNvSpPr/>
          <p:nvPr/>
        </p:nvSpPr>
        <p:spPr>
          <a:xfrm>
            <a:off x="6231960" y="3682080"/>
            <a:ext cx="5350320" cy="1892880"/>
          </a:xfrm>
          <a:prstGeom prst="rect">
            <a:avLst/>
          </a:prstGeom>
          <a:noFill/>
          <a:ln>
            <a:noFill/>
          </a:ln>
        </p:spPr>
        <p:style>
          <a:lnRef idx="0"/>
          <a:fillRef idx="0"/>
          <a:effectRef idx="0"/>
          <a:fontRef idx="minor"/>
        </p:style>
      </p:sp>
      <p:pic>
        <p:nvPicPr>
          <p:cNvPr id="1047" name="" descr=""/>
          <p:cNvPicPr/>
          <p:nvPr/>
        </p:nvPicPr>
        <p:blipFill>
          <a:blip r:embed="rId1"/>
          <a:stretch/>
        </p:blipFill>
        <p:spPr>
          <a:xfrm>
            <a:off x="0" y="1509480"/>
            <a:ext cx="12187800" cy="3835080"/>
          </a:xfrm>
          <a:prstGeom prst="rect">
            <a:avLst/>
          </a:prstGeom>
          <a:ln>
            <a:noFill/>
          </a:ln>
        </p:spPr>
      </p:pic>
      <p:sp>
        <p:nvSpPr>
          <p:cNvPr id="1048" name="CustomShape 5"/>
          <p:cNvSpPr/>
          <p:nvPr/>
        </p:nvSpPr>
        <p:spPr>
          <a:xfrm>
            <a:off x="822960" y="6217920"/>
            <a:ext cx="8453520" cy="342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https://towardsdatascience.com/5-ways-data-visualizations-can-lie-46e54f41de37</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CustomShape 1"/>
          <p:cNvSpPr/>
          <p:nvPr/>
        </p:nvSpPr>
        <p:spPr>
          <a:xfrm>
            <a:off x="609480" y="273600"/>
            <a:ext cx="10967760" cy="1140120"/>
          </a:xfrm>
          <a:prstGeom prst="rect">
            <a:avLst/>
          </a:prstGeom>
          <a:noFill/>
          <a:ln>
            <a:noFill/>
          </a:ln>
        </p:spPr>
        <p:style>
          <a:lnRef idx="0"/>
          <a:fillRef idx="0"/>
          <a:effectRef idx="0"/>
          <a:fontRef idx="minor"/>
        </p:style>
      </p:sp>
      <p:sp>
        <p:nvSpPr>
          <p:cNvPr id="1050" name="CustomShape 2"/>
          <p:cNvSpPr/>
          <p:nvPr/>
        </p:nvSpPr>
        <p:spPr>
          <a:xfrm>
            <a:off x="609480" y="1604520"/>
            <a:ext cx="5350320" cy="3973320"/>
          </a:xfrm>
          <a:prstGeom prst="rect">
            <a:avLst/>
          </a:prstGeom>
          <a:noFill/>
          <a:ln>
            <a:noFill/>
          </a:ln>
        </p:spPr>
        <p:style>
          <a:lnRef idx="0"/>
          <a:fillRef idx="0"/>
          <a:effectRef idx="0"/>
          <a:fontRef idx="minor"/>
        </p:style>
      </p:sp>
      <p:sp>
        <p:nvSpPr>
          <p:cNvPr id="1051" name="CustomShape 3"/>
          <p:cNvSpPr/>
          <p:nvPr/>
        </p:nvSpPr>
        <p:spPr>
          <a:xfrm>
            <a:off x="6231960" y="1604520"/>
            <a:ext cx="5350320" cy="1892880"/>
          </a:xfrm>
          <a:prstGeom prst="rect">
            <a:avLst/>
          </a:prstGeom>
          <a:noFill/>
          <a:ln>
            <a:noFill/>
          </a:ln>
        </p:spPr>
        <p:style>
          <a:lnRef idx="0"/>
          <a:fillRef idx="0"/>
          <a:effectRef idx="0"/>
          <a:fontRef idx="minor"/>
        </p:style>
      </p:sp>
      <p:sp>
        <p:nvSpPr>
          <p:cNvPr id="1052" name="CustomShape 4"/>
          <p:cNvSpPr/>
          <p:nvPr/>
        </p:nvSpPr>
        <p:spPr>
          <a:xfrm>
            <a:off x="6231960" y="3682080"/>
            <a:ext cx="5350320" cy="1892880"/>
          </a:xfrm>
          <a:prstGeom prst="rect">
            <a:avLst/>
          </a:prstGeom>
          <a:noFill/>
          <a:ln>
            <a:noFill/>
          </a:ln>
        </p:spPr>
        <p:style>
          <a:lnRef idx="0"/>
          <a:fillRef idx="0"/>
          <a:effectRef idx="0"/>
          <a:fontRef idx="minor"/>
        </p:style>
      </p:sp>
      <p:pic>
        <p:nvPicPr>
          <p:cNvPr id="1053" name="" descr=""/>
          <p:cNvPicPr/>
          <p:nvPr/>
        </p:nvPicPr>
        <p:blipFill>
          <a:blip r:embed="rId1"/>
          <a:stretch/>
        </p:blipFill>
        <p:spPr>
          <a:xfrm>
            <a:off x="2651760" y="273600"/>
            <a:ext cx="6825240" cy="2510280"/>
          </a:xfrm>
          <a:prstGeom prst="rect">
            <a:avLst/>
          </a:prstGeom>
          <a:ln>
            <a:noFill/>
          </a:ln>
        </p:spPr>
      </p:pic>
      <p:pic>
        <p:nvPicPr>
          <p:cNvPr id="1054" name="" descr=""/>
          <p:cNvPicPr/>
          <p:nvPr/>
        </p:nvPicPr>
        <p:blipFill>
          <a:blip r:embed="rId2"/>
          <a:stretch/>
        </p:blipFill>
        <p:spPr>
          <a:xfrm>
            <a:off x="3657600" y="3158280"/>
            <a:ext cx="5665320" cy="33300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Dual axis</a:t>
            </a:r>
            <a:endParaRPr b="0" lang="en-US" sz="4400" spc="-1" strike="noStrike">
              <a:latin typeface="Arial"/>
            </a:endParaRPr>
          </a:p>
        </p:txBody>
      </p:sp>
      <p:sp>
        <p:nvSpPr>
          <p:cNvPr id="1056" name="CustomShape 2"/>
          <p:cNvSpPr/>
          <p:nvPr/>
        </p:nvSpPr>
        <p:spPr>
          <a:xfrm>
            <a:off x="609480" y="1604520"/>
            <a:ext cx="5350320" cy="3973320"/>
          </a:xfrm>
          <a:prstGeom prst="rect">
            <a:avLst/>
          </a:prstGeom>
          <a:noFill/>
          <a:ln>
            <a:noFill/>
          </a:ln>
        </p:spPr>
        <p:style>
          <a:lnRef idx="0"/>
          <a:fillRef idx="0"/>
          <a:effectRef idx="0"/>
          <a:fontRef idx="minor"/>
        </p:style>
      </p:sp>
      <p:sp>
        <p:nvSpPr>
          <p:cNvPr id="1057" name="CustomShape 3"/>
          <p:cNvSpPr/>
          <p:nvPr/>
        </p:nvSpPr>
        <p:spPr>
          <a:xfrm>
            <a:off x="6231960" y="1604520"/>
            <a:ext cx="5350320" cy="1892880"/>
          </a:xfrm>
          <a:prstGeom prst="rect">
            <a:avLst/>
          </a:prstGeom>
          <a:noFill/>
          <a:ln>
            <a:noFill/>
          </a:ln>
        </p:spPr>
        <p:style>
          <a:lnRef idx="0"/>
          <a:fillRef idx="0"/>
          <a:effectRef idx="0"/>
          <a:fontRef idx="minor"/>
        </p:style>
      </p:sp>
      <p:sp>
        <p:nvSpPr>
          <p:cNvPr id="1058" name="CustomShape 4"/>
          <p:cNvSpPr/>
          <p:nvPr/>
        </p:nvSpPr>
        <p:spPr>
          <a:xfrm>
            <a:off x="6231960" y="3682080"/>
            <a:ext cx="5350320" cy="1892880"/>
          </a:xfrm>
          <a:prstGeom prst="rect">
            <a:avLst/>
          </a:prstGeom>
          <a:noFill/>
          <a:ln>
            <a:noFill/>
          </a:ln>
        </p:spPr>
        <p:style>
          <a:lnRef idx="0"/>
          <a:fillRef idx="0"/>
          <a:effectRef idx="0"/>
          <a:fontRef idx="minor"/>
        </p:style>
        <p:txBody>
          <a:bodyPr lIns="0" rIns="0" tIns="0" bIns="0">
            <a:normAutofit/>
          </a:bodyPr>
          <a:p>
            <a:pPr marL="432000" indent="-3200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https://www.politifact.com/factchecks/2015/oct/01/jason-chaffetz/chart-shown-planned-parenthood-hearing-misleading-/</a:t>
            </a:r>
            <a:r>
              <a:rPr b="0" lang="en-US" sz="3200" spc="-1" strike="noStrike">
                <a:solidFill>
                  <a:srgbClr val="6eac1c"/>
                </a:solidFill>
                <a:latin typeface="Arial"/>
                <a:ea typeface="DejaVu Sans"/>
              </a:rPr>
              <a:t> </a:t>
            </a:r>
            <a:endParaRPr b="0" lang="en-US" sz="3200" spc="-1" strike="noStrike">
              <a:latin typeface="Arial"/>
            </a:endParaRPr>
          </a:p>
        </p:txBody>
      </p:sp>
      <p:pic>
        <p:nvPicPr>
          <p:cNvPr id="1059" name="" descr=""/>
          <p:cNvPicPr/>
          <p:nvPr/>
        </p:nvPicPr>
        <p:blipFill>
          <a:blip r:embed="rId2"/>
          <a:stretch/>
        </p:blipFill>
        <p:spPr>
          <a:xfrm>
            <a:off x="457200" y="1426320"/>
            <a:ext cx="7951320" cy="46047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u think?</a:t>
            </a:r>
            <a:endParaRPr b="0" lang="en-US" sz="4400" spc="-1" strike="noStrike">
              <a:latin typeface="Arial"/>
            </a:endParaRPr>
          </a:p>
        </p:txBody>
      </p:sp>
      <p:sp>
        <p:nvSpPr>
          <p:cNvPr id="1061" name="CustomShape 2"/>
          <p:cNvSpPr/>
          <p:nvPr/>
        </p:nvSpPr>
        <p:spPr>
          <a:xfrm>
            <a:off x="609480" y="1604520"/>
            <a:ext cx="5350320" cy="3973320"/>
          </a:xfrm>
          <a:prstGeom prst="rect">
            <a:avLst/>
          </a:prstGeom>
          <a:noFill/>
          <a:ln>
            <a:noFill/>
          </a:ln>
        </p:spPr>
        <p:style>
          <a:lnRef idx="0"/>
          <a:fillRef idx="0"/>
          <a:effectRef idx="0"/>
          <a:fontRef idx="minor"/>
        </p:style>
      </p:sp>
      <p:sp>
        <p:nvSpPr>
          <p:cNvPr id="1062" name="CustomShape 3"/>
          <p:cNvSpPr/>
          <p:nvPr/>
        </p:nvSpPr>
        <p:spPr>
          <a:xfrm>
            <a:off x="6231960" y="1604520"/>
            <a:ext cx="5350320" cy="1892880"/>
          </a:xfrm>
          <a:prstGeom prst="rect">
            <a:avLst/>
          </a:prstGeom>
          <a:noFill/>
          <a:ln>
            <a:noFill/>
          </a:ln>
        </p:spPr>
        <p:style>
          <a:lnRef idx="0"/>
          <a:fillRef idx="0"/>
          <a:effectRef idx="0"/>
          <a:fontRef idx="minor"/>
        </p:style>
      </p:sp>
      <p:sp>
        <p:nvSpPr>
          <p:cNvPr id="1063" name="CustomShape 4"/>
          <p:cNvSpPr/>
          <p:nvPr/>
        </p:nvSpPr>
        <p:spPr>
          <a:xfrm>
            <a:off x="6231960" y="3682080"/>
            <a:ext cx="5350320" cy="1892880"/>
          </a:xfrm>
          <a:prstGeom prst="rect">
            <a:avLst/>
          </a:prstGeom>
          <a:noFill/>
          <a:ln>
            <a:noFill/>
          </a:ln>
        </p:spPr>
        <p:style>
          <a:lnRef idx="0"/>
          <a:fillRef idx="0"/>
          <a:effectRef idx="0"/>
          <a:fontRef idx="minor"/>
        </p:style>
      </p:sp>
      <p:pic>
        <p:nvPicPr>
          <p:cNvPr id="1064" name="" descr=""/>
          <p:cNvPicPr/>
          <p:nvPr/>
        </p:nvPicPr>
        <p:blipFill>
          <a:blip r:embed="rId1"/>
          <a:stretch/>
        </p:blipFill>
        <p:spPr>
          <a:xfrm>
            <a:off x="2124360" y="2286000"/>
            <a:ext cx="7838640" cy="36889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And now?</a:t>
            </a:r>
            <a:endParaRPr b="0" lang="en-US" sz="4400" spc="-1" strike="noStrike">
              <a:latin typeface="Arial"/>
            </a:endParaRPr>
          </a:p>
        </p:txBody>
      </p:sp>
      <p:sp>
        <p:nvSpPr>
          <p:cNvPr id="1066" name="CustomShape 2"/>
          <p:cNvSpPr/>
          <p:nvPr/>
        </p:nvSpPr>
        <p:spPr>
          <a:xfrm>
            <a:off x="609480" y="1604520"/>
            <a:ext cx="5350320" cy="3973320"/>
          </a:xfrm>
          <a:prstGeom prst="rect">
            <a:avLst/>
          </a:prstGeom>
          <a:noFill/>
          <a:ln>
            <a:noFill/>
          </a:ln>
        </p:spPr>
        <p:style>
          <a:lnRef idx="0"/>
          <a:fillRef idx="0"/>
          <a:effectRef idx="0"/>
          <a:fontRef idx="minor"/>
        </p:style>
      </p:sp>
      <p:sp>
        <p:nvSpPr>
          <p:cNvPr id="1067" name="CustomShape 3"/>
          <p:cNvSpPr/>
          <p:nvPr/>
        </p:nvSpPr>
        <p:spPr>
          <a:xfrm>
            <a:off x="6231960" y="1604520"/>
            <a:ext cx="5350320" cy="1892880"/>
          </a:xfrm>
          <a:prstGeom prst="rect">
            <a:avLst/>
          </a:prstGeom>
          <a:noFill/>
          <a:ln>
            <a:noFill/>
          </a:ln>
        </p:spPr>
        <p:style>
          <a:lnRef idx="0"/>
          <a:fillRef idx="0"/>
          <a:effectRef idx="0"/>
          <a:fontRef idx="minor"/>
        </p:style>
        <p:txBody>
          <a:bodyPr lIns="0" rIns="0" tIns="0" bIns="0">
            <a:normAutofit/>
          </a:bodyPr>
          <a:p>
            <a:pPr marL="432000" indent="-3200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https://visualisingadvocacy.org/node/643.html</a:t>
            </a:r>
            <a:r>
              <a:rPr b="0" lang="en-US" sz="3200" spc="-1" strike="noStrike">
                <a:solidFill>
                  <a:srgbClr val="6eac1c"/>
                </a:solidFill>
                <a:latin typeface="Arial"/>
                <a:ea typeface="DejaVu Sans"/>
              </a:rPr>
              <a:t> </a:t>
            </a:r>
            <a:endParaRPr b="0" lang="en-US" sz="3200" spc="-1" strike="noStrike">
              <a:latin typeface="Arial"/>
            </a:endParaRPr>
          </a:p>
        </p:txBody>
      </p:sp>
      <p:sp>
        <p:nvSpPr>
          <p:cNvPr id="1068" name="CustomShape 4"/>
          <p:cNvSpPr/>
          <p:nvPr/>
        </p:nvSpPr>
        <p:spPr>
          <a:xfrm>
            <a:off x="6231960" y="3682080"/>
            <a:ext cx="5350320" cy="1892880"/>
          </a:xfrm>
          <a:prstGeom prst="rect">
            <a:avLst/>
          </a:prstGeom>
          <a:noFill/>
          <a:ln>
            <a:noFill/>
          </a:ln>
        </p:spPr>
        <p:style>
          <a:lnRef idx="0"/>
          <a:fillRef idx="0"/>
          <a:effectRef idx="0"/>
          <a:fontRef idx="minor"/>
        </p:style>
      </p:sp>
      <p:pic>
        <p:nvPicPr>
          <p:cNvPr id="1069" name="" descr=""/>
          <p:cNvPicPr/>
          <p:nvPr/>
        </p:nvPicPr>
        <p:blipFill>
          <a:blip r:embed="rId2"/>
          <a:stretch/>
        </p:blipFill>
        <p:spPr>
          <a:xfrm>
            <a:off x="240480" y="1737360"/>
            <a:ext cx="6887880" cy="47660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Play more?</a:t>
            </a:r>
            <a:endParaRPr b="0" lang="en-US" sz="4400" spc="-1" strike="noStrike">
              <a:latin typeface="Arial"/>
            </a:endParaRPr>
          </a:p>
        </p:txBody>
      </p:sp>
      <p:sp>
        <p:nvSpPr>
          <p:cNvPr id="1071" name="CustomShape 2"/>
          <p:cNvSpPr/>
          <p:nvPr/>
        </p:nvSpPr>
        <p:spPr>
          <a:xfrm>
            <a:off x="609480" y="1604520"/>
            <a:ext cx="5350320" cy="3973320"/>
          </a:xfrm>
          <a:prstGeom prst="rect">
            <a:avLst/>
          </a:prstGeom>
          <a:noFill/>
          <a:ln>
            <a:noFill/>
          </a:ln>
        </p:spPr>
        <p:style>
          <a:lnRef idx="0"/>
          <a:fillRef idx="0"/>
          <a:effectRef idx="0"/>
          <a:fontRef idx="minor"/>
        </p:style>
      </p:sp>
      <p:sp>
        <p:nvSpPr>
          <p:cNvPr id="1072" name="CustomShape 3"/>
          <p:cNvSpPr/>
          <p:nvPr/>
        </p:nvSpPr>
        <p:spPr>
          <a:xfrm>
            <a:off x="6231960" y="1604520"/>
            <a:ext cx="5350320" cy="1892880"/>
          </a:xfrm>
          <a:prstGeom prst="rect">
            <a:avLst/>
          </a:prstGeom>
          <a:noFill/>
          <a:ln>
            <a:noFill/>
          </a:ln>
        </p:spPr>
        <p:style>
          <a:lnRef idx="0"/>
          <a:fillRef idx="0"/>
          <a:effectRef idx="0"/>
          <a:fontRef idx="minor"/>
        </p:style>
      </p:sp>
      <p:sp>
        <p:nvSpPr>
          <p:cNvPr id="1073" name="CustomShape 4"/>
          <p:cNvSpPr/>
          <p:nvPr/>
        </p:nvSpPr>
        <p:spPr>
          <a:xfrm>
            <a:off x="6231960" y="3682080"/>
            <a:ext cx="5350320" cy="1892880"/>
          </a:xfrm>
          <a:prstGeom prst="rect">
            <a:avLst/>
          </a:prstGeom>
          <a:noFill/>
          <a:ln>
            <a:noFill/>
          </a:ln>
        </p:spPr>
        <p:style>
          <a:lnRef idx="0"/>
          <a:fillRef idx="0"/>
          <a:effectRef idx="0"/>
          <a:fontRef idx="minor"/>
        </p:style>
      </p:sp>
      <p:pic>
        <p:nvPicPr>
          <p:cNvPr id="1074" name="" descr=""/>
          <p:cNvPicPr/>
          <p:nvPr/>
        </p:nvPicPr>
        <p:blipFill>
          <a:blip r:embed="rId1"/>
          <a:stretch/>
        </p:blipFill>
        <p:spPr>
          <a:xfrm>
            <a:off x="732960" y="1654920"/>
            <a:ext cx="6158880" cy="45590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5" name="" descr=""/>
          <p:cNvPicPr/>
          <p:nvPr/>
        </p:nvPicPr>
        <p:blipFill>
          <a:blip r:embed="rId1"/>
          <a:stretch/>
        </p:blipFill>
        <p:spPr>
          <a:xfrm>
            <a:off x="609120" y="2152800"/>
            <a:ext cx="5350320" cy="2876400"/>
          </a:xfrm>
          <a:prstGeom prst="rect">
            <a:avLst/>
          </a:prstGeom>
          <a:ln>
            <a:noFill/>
          </a:ln>
        </p:spPr>
      </p:pic>
      <p:sp>
        <p:nvSpPr>
          <p:cNvPr id="1076"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Looks better?</a:t>
            </a:r>
            <a:endParaRPr b="0" lang="en-US" sz="4400" spc="-1" strike="noStrike">
              <a:latin typeface="Arial"/>
            </a:endParaRPr>
          </a:p>
        </p:txBody>
      </p:sp>
      <p:sp>
        <p:nvSpPr>
          <p:cNvPr id="1077" name="CustomShape 2"/>
          <p:cNvSpPr/>
          <p:nvPr/>
        </p:nvSpPr>
        <p:spPr>
          <a:xfrm>
            <a:off x="6231960" y="1604520"/>
            <a:ext cx="5350320" cy="18928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Age</a:t>
            </a:r>
            <a:endParaRPr b="0" lang="en-US" sz="32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End point </a:t>
            </a:r>
            <a:endParaRPr b="0" lang="en-US" sz="3200" spc="-1" strike="noStrike">
              <a:latin typeface="Arial"/>
            </a:endParaRPr>
          </a:p>
        </p:txBody>
      </p:sp>
      <p:sp>
        <p:nvSpPr>
          <p:cNvPr id="1078" name="CustomShape 3"/>
          <p:cNvSpPr/>
          <p:nvPr/>
        </p:nvSpPr>
        <p:spPr>
          <a:xfrm>
            <a:off x="6231960" y="3682080"/>
            <a:ext cx="5350320" cy="1892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CustomShape 1"/>
          <p:cNvSpPr/>
          <p:nvPr/>
        </p:nvSpPr>
        <p:spPr>
          <a:xfrm>
            <a:off x="1202760" y="284040"/>
            <a:ext cx="9777600" cy="15022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1001" name="CustomShape 2"/>
          <p:cNvSpPr/>
          <p:nvPr/>
        </p:nvSpPr>
        <p:spPr>
          <a:xfrm>
            <a:off x="1202760" y="2011680"/>
            <a:ext cx="9777600" cy="41997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1002" name="CustomShape 3"/>
          <p:cNvSpPr/>
          <p:nvPr/>
        </p:nvSpPr>
        <p:spPr>
          <a:xfrm>
            <a:off x="609480" y="273600"/>
            <a:ext cx="10966680" cy="1139040"/>
          </a:xfrm>
          <a:prstGeom prst="rect">
            <a:avLst/>
          </a:prstGeom>
          <a:noFill/>
          <a:ln>
            <a:noFill/>
          </a:ln>
        </p:spPr>
        <p:style>
          <a:lnRef idx="0"/>
          <a:fillRef idx="0"/>
          <a:effectRef idx="0"/>
          <a:fontRef idx="minor"/>
        </p:style>
      </p:sp>
      <p:sp>
        <p:nvSpPr>
          <p:cNvPr id="1003" name="CustomShape 4"/>
          <p:cNvSpPr/>
          <p:nvPr/>
        </p:nvSpPr>
        <p:spPr>
          <a:xfrm>
            <a:off x="609480" y="1604520"/>
            <a:ext cx="10966680" cy="39715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a:lnSpc>
                <a:spcPct val="100000"/>
              </a:lnSpc>
              <a:spcBef>
                <a:spcPts val="1417"/>
              </a:spcBef>
            </a:pPr>
            <a:endParaRPr b="0" lang="en-US" sz="1800" spc="-1" strike="noStrike">
              <a:latin typeface="Arial"/>
            </a:endParaRPr>
          </a:p>
        </p:txBody>
      </p:sp>
      <p:sp>
        <p:nvSpPr>
          <p:cNvPr id="1004" name="CustomShape 5"/>
          <p:cNvSpPr/>
          <p:nvPr/>
        </p:nvSpPr>
        <p:spPr>
          <a:xfrm>
            <a:off x="609480" y="273600"/>
            <a:ext cx="10968840" cy="1141200"/>
          </a:xfrm>
          <a:prstGeom prst="rect">
            <a:avLst/>
          </a:prstGeom>
          <a:noFill/>
          <a:ln>
            <a:noFill/>
          </a:ln>
        </p:spPr>
        <p:style>
          <a:lnRef idx="0"/>
          <a:fillRef idx="0"/>
          <a:effectRef idx="0"/>
          <a:fontRef idx="minor"/>
        </p:style>
      </p:sp>
      <p:sp>
        <p:nvSpPr>
          <p:cNvPr id="1005" name="CustomShape 6"/>
          <p:cNvSpPr/>
          <p:nvPr/>
        </p:nvSpPr>
        <p:spPr>
          <a:xfrm>
            <a:off x="609480" y="1966320"/>
            <a:ext cx="10968840" cy="3973680"/>
          </a:xfrm>
          <a:prstGeom prst="rect">
            <a:avLst/>
          </a:prstGeom>
          <a:noFill/>
          <a:ln>
            <a:noFill/>
          </a:ln>
        </p:spPr>
        <p:style>
          <a:lnRef idx="0"/>
          <a:fillRef idx="0"/>
          <a:effectRef idx="0"/>
          <a:fontRef idx="minor"/>
        </p:style>
        <p:txBody>
          <a:bodyPr lIns="0" rIns="0" tIns="0" bIns="0">
            <a:normAutofit fontScale="66000"/>
          </a:bodyPr>
          <a:p>
            <a:pPr marL="432000" indent="-3204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Project </a:t>
            </a:r>
            <a:endParaRPr b="0" lang="en-US" sz="3200" spc="-1" strike="noStrike">
              <a:latin typeface="Arial"/>
            </a:endParaRPr>
          </a:p>
          <a:p>
            <a:pPr marL="432000" indent="-3204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Statistics recap </a:t>
            </a:r>
            <a:endParaRPr b="0" lang="en-US" sz="3200" spc="-1" strike="noStrike">
              <a:latin typeface="Arial"/>
            </a:endParaRPr>
          </a:p>
          <a:p>
            <a:pPr marL="432000" indent="-3204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Lies with visuals </a:t>
            </a:r>
            <a:endParaRPr b="0" lang="en-US" sz="3200" spc="-1" strike="noStrike">
              <a:latin typeface="Arial"/>
            </a:endParaRPr>
          </a:p>
          <a:p>
            <a:pPr marL="432000" indent="-3204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Exploring resources </a:t>
            </a:r>
            <a:endParaRPr b="0" lang="en-US" sz="3200" spc="-1" strike="noStrike">
              <a:latin typeface="Arial"/>
            </a:endParaRPr>
          </a:p>
          <a:p>
            <a:pPr marL="432000" indent="-3204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Creating visuals </a:t>
            </a:r>
            <a:endParaRPr b="0" lang="en-US" sz="3200" spc="-1" strike="noStrike">
              <a:latin typeface="Arial"/>
            </a:endParaRPr>
          </a:p>
          <a:p>
            <a:pPr marL="432000" indent="-3204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Breakout rooms</a:t>
            </a:r>
            <a:endParaRPr b="0" lang="en-US" sz="3200" spc="-1" strike="noStrike">
              <a:latin typeface="Arial"/>
            </a:endParaRPr>
          </a:p>
          <a:p>
            <a:pPr>
              <a:lnSpc>
                <a:spcPct val="100000"/>
              </a:lnSpc>
              <a:spcBef>
                <a:spcPts val="1417"/>
              </a:spcBef>
            </a:pPr>
            <a:r>
              <a:rPr b="0" lang="en-US" sz="3200" spc="-1" strike="noStrike">
                <a:solidFill>
                  <a:srgbClr val="000000"/>
                </a:solidFill>
                <a:latin typeface="Arial"/>
                <a:ea typeface="DejaVu Sans"/>
              </a:rPr>
              <a:t>Tableau prep   a perfect 1 min video  </a:t>
            </a:r>
            <a:r>
              <a:rPr b="0" lang="en-US" sz="3200" spc="-1" strike="noStrike" u="sng">
                <a:solidFill>
                  <a:srgbClr val="6eac1c"/>
                </a:solidFill>
                <a:uFillTx/>
                <a:latin typeface="Arial"/>
                <a:ea typeface="DejaVu Sans"/>
                <a:hlinkClick r:id="rId1"/>
              </a:rPr>
              <a:t>https://elearning.tableau.com/path/analyst-learning-path/get-started-with-tableau/896558/scorm/3s44dv89zz8aq</a:t>
            </a:r>
            <a:r>
              <a:rPr b="0" lang="en-US" sz="3200" spc="-1" strike="noStrike">
                <a:solidFill>
                  <a:srgbClr val="000000"/>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9" name="" descr=""/>
          <p:cNvPicPr/>
          <p:nvPr/>
        </p:nvPicPr>
        <p:blipFill>
          <a:blip r:embed="rId1"/>
          <a:stretch/>
        </p:blipFill>
        <p:spPr>
          <a:xfrm>
            <a:off x="609120" y="1645200"/>
            <a:ext cx="5350320" cy="3891960"/>
          </a:xfrm>
          <a:prstGeom prst="rect">
            <a:avLst/>
          </a:prstGeom>
          <a:ln>
            <a:noFill/>
          </a:ln>
        </p:spPr>
      </p:pic>
      <p:sp>
        <p:nvSpPr>
          <p:cNvPr id="1080"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pic>
        <p:nvPicPr>
          <p:cNvPr id="1081" name="" descr=""/>
          <p:cNvPicPr/>
          <p:nvPr/>
        </p:nvPicPr>
        <p:blipFill>
          <a:blip r:embed="rId2"/>
          <a:stretch/>
        </p:blipFill>
        <p:spPr>
          <a:xfrm>
            <a:off x="6231600" y="1672200"/>
            <a:ext cx="5350320" cy="38379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Solution </a:t>
            </a:r>
            <a:endParaRPr b="0" lang="en-US" sz="4400" spc="-1" strike="noStrike">
              <a:latin typeface="Arial"/>
            </a:endParaRPr>
          </a:p>
        </p:txBody>
      </p:sp>
      <p:sp>
        <p:nvSpPr>
          <p:cNvPr id="1083" name="CustomShape 2"/>
          <p:cNvSpPr/>
          <p:nvPr/>
        </p:nvSpPr>
        <p:spPr>
          <a:xfrm>
            <a:off x="609480" y="1604520"/>
            <a:ext cx="5350320" cy="3973320"/>
          </a:xfrm>
          <a:prstGeom prst="rect">
            <a:avLst/>
          </a:prstGeom>
          <a:noFill/>
          <a:ln>
            <a:noFill/>
          </a:ln>
        </p:spPr>
        <p:style>
          <a:lnRef idx="0"/>
          <a:fillRef idx="0"/>
          <a:effectRef idx="0"/>
          <a:fontRef idx="minor"/>
        </p:style>
        <p:txBody>
          <a:bodyPr lIns="0" rIns="0" tIns="0" bIns="0">
            <a:normAutofit/>
          </a:bodyPr>
          <a:p>
            <a:pPr marL="432000" indent="-3200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https://www.tessellationtech.io/top-five-ways-mislead-data-visualization/</a:t>
            </a:r>
            <a:r>
              <a:rPr b="0" lang="en-US" sz="3200" spc="-1" strike="noStrike">
                <a:solidFill>
                  <a:srgbClr val="6eac1c"/>
                </a:solidFill>
                <a:latin typeface="Arial"/>
                <a:ea typeface="DejaVu Sans"/>
              </a:rPr>
              <a:t> </a:t>
            </a:r>
            <a:endParaRPr b="0" lang="en-US" sz="3200" spc="-1" strike="noStrike">
              <a:latin typeface="Arial"/>
            </a:endParaRPr>
          </a:p>
        </p:txBody>
      </p:sp>
      <p:sp>
        <p:nvSpPr>
          <p:cNvPr id="1084" name="CustomShape 3"/>
          <p:cNvSpPr/>
          <p:nvPr/>
        </p:nvSpPr>
        <p:spPr>
          <a:xfrm>
            <a:off x="6231960" y="1604520"/>
            <a:ext cx="5350320" cy="3973320"/>
          </a:xfrm>
          <a:prstGeom prst="rect">
            <a:avLst/>
          </a:prstGeom>
          <a:noFill/>
          <a:ln>
            <a:noFill/>
          </a:ln>
        </p:spPr>
        <p:style>
          <a:lnRef idx="0"/>
          <a:fillRef idx="0"/>
          <a:effectRef idx="0"/>
          <a:fontRef idx="minor"/>
        </p:style>
      </p:sp>
      <p:pic>
        <p:nvPicPr>
          <p:cNvPr id="1085" name="" descr=""/>
          <p:cNvPicPr/>
          <p:nvPr/>
        </p:nvPicPr>
        <p:blipFill>
          <a:blip r:embed="rId2"/>
          <a:stretch/>
        </p:blipFill>
        <p:spPr>
          <a:xfrm>
            <a:off x="4576320" y="1645920"/>
            <a:ext cx="6758280" cy="4586760"/>
          </a:xfrm>
          <a:prstGeom prst="rect">
            <a:avLst/>
          </a:prstGeom>
          <a:ln>
            <a:noFill/>
          </a:ln>
        </p:spPr>
      </p:pic>
      <p:sp>
        <p:nvSpPr>
          <p:cNvPr id="1086" name="CustomShape 4"/>
          <p:cNvSpPr/>
          <p:nvPr/>
        </p:nvSpPr>
        <p:spPr>
          <a:xfrm>
            <a:off x="9795600" y="1709640"/>
            <a:ext cx="810360" cy="392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hi-IN" sz="1800" spc="-1" strike="noStrike">
                <a:solidFill>
                  <a:srgbClr val="000000"/>
                </a:solidFill>
                <a:latin typeface="Arial"/>
                <a:cs typeface="DejaVu Sans"/>
              </a:rPr>
              <a:t>لكل فرد</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7" name="" descr=""/>
          <p:cNvPicPr/>
          <p:nvPr/>
        </p:nvPicPr>
        <p:blipFill>
          <a:blip r:embed="rId1"/>
          <a:stretch/>
        </p:blipFill>
        <p:spPr>
          <a:xfrm>
            <a:off x="609120" y="1695240"/>
            <a:ext cx="5350320" cy="3791880"/>
          </a:xfrm>
          <a:prstGeom prst="rect">
            <a:avLst/>
          </a:prstGeom>
          <a:ln>
            <a:noFill/>
          </a:ln>
        </p:spPr>
      </p:pic>
      <p:pic>
        <p:nvPicPr>
          <p:cNvPr id="1088" name="" descr=""/>
          <p:cNvPicPr/>
          <p:nvPr/>
        </p:nvPicPr>
        <p:blipFill>
          <a:blip r:embed="rId2"/>
          <a:stretch/>
        </p:blipFill>
        <p:spPr>
          <a:xfrm>
            <a:off x="6231600" y="1726560"/>
            <a:ext cx="5350320" cy="3729240"/>
          </a:xfrm>
          <a:prstGeom prst="rect">
            <a:avLst/>
          </a:prstGeom>
          <a:ln>
            <a:noFill/>
          </a:ln>
        </p:spPr>
      </p:pic>
      <p:sp>
        <p:nvSpPr>
          <p:cNvPr id="1089"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Which is better</a:t>
            </a:r>
            <a:endParaRPr b="0" lang="en-US" sz="4400" spc="-1" strike="noStrike">
              <a:latin typeface="Arial"/>
            </a:endParaRPr>
          </a:p>
        </p:txBody>
      </p:sp>
      <p:sp>
        <p:nvSpPr>
          <p:cNvPr id="1090" name="CustomShape 2"/>
          <p:cNvSpPr/>
          <p:nvPr/>
        </p:nvSpPr>
        <p:spPr>
          <a:xfrm>
            <a:off x="1371600" y="6400800"/>
            <a:ext cx="7455600" cy="342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https://www.tessellationtech.io/top-five-ways-mislead-data-visualization/</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1" name="" descr=""/>
          <p:cNvPicPr/>
          <p:nvPr/>
        </p:nvPicPr>
        <p:blipFill>
          <a:blip r:embed="rId1"/>
          <a:stretch/>
        </p:blipFill>
        <p:spPr>
          <a:xfrm>
            <a:off x="3416400" y="1604520"/>
            <a:ext cx="5353920" cy="3973320"/>
          </a:xfrm>
          <a:prstGeom prst="rect">
            <a:avLst/>
          </a:prstGeom>
          <a:ln>
            <a:noFill/>
          </a:ln>
        </p:spPr>
      </p:pic>
      <p:sp>
        <p:nvSpPr>
          <p:cNvPr id="1092"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3" name="" descr=""/>
          <p:cNvPicPr/>
          <p:nvPr/>
        </p:nvPicPr>
        <p:blipFill>
          <a:blip r:embed="rId1"/>
          <a:stretch/>
        </p:blipFill>
        <p:spPr>
          <a:xfrm>
            <a:off x="6167160" y="1828800"/>
            <a:ext cx="5350320" cy="4019400"/>
          </a:xfrm>
          <a:prstGeom prst="rect">
            <a:avLst/>
          </a:prstGeom>
          <a:ln>
            <a:noFill/>
          </a:ln>
        </p:spPr>
      </p:pic>
      <p:sp>
        <p:nvSpPr>
          <p:cNvPr id="1094"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hi-IN" sz="4400" spc="-1" strike="noStrike">
                <a:solidFill>
                  <a:srgbClr val="000000"/>
                </a:solidFill>
                <a:latin typeface="Arial"/>
                <a:cs typeface="DejaVu Sans"/>
              </a:rPr>
              <a:t>دنيا تانية؟</a:t>
            </a:r>
            <a:endParaRPr b="0" lang="en-US" sz="4400" spc="-1" strike="noStrike">
              <a:latin typeface="Arial"/>
            </a:endParaRPr>
          </a:p>
        </p:txBody>
      </p:sp>
      <p:sp>
        <p:nvSpPr>
          <p:cNvPr id="1095" name="CustomShape 2"/>
          <p:cNvSpPr/>
          <p:nvPr/>
        </p:nvSpPr>
        <p:spPr>
          <a:xfrm>
            <a:off x="6532920" y="1910880"/>
            <a:ext cx="5350320" cy="3973320"/>
          </a:xfrm>
          <a:prstGeom prst="rect">
            <a:avLst/>
          </a:prstGeom>
          <a:noFill/>
          <a:ln>
            <a:noFill/>
          </a:ln>
        </p:spPr>
        <p:style>
          <a:lnRef idx="0"/>
          <a:fillRef idx="0"/>
          <a:effectRef idx="0"/>
          <a:fontRef idx="minor"/>
        </p:style>
      </p:sp>
      <p:pic>
        <p:nvPicPr>
          <p:cNvPr id="1096" name="" descr=""/>
          <p:cNvPicPr/>
          <p:nvPr/>
        </p:nvPicPr>
        <p:blipFill>
          <a:blip r:embed="rId2"/>
          <a:stretch/>
        </p:blipFill>
        <p:spPr>
          <a:xfrm>
            <a:off x="548640" y="1874880"/>
            <a:ext cx="5353920" cy="3973320"/>
          </a:xfrm>
          <a:prstGeom prst="rect">
            <a:avLst/>
          </a:prstGeom>
          <a:ln>
            <a:noFill/>
          </a:ln>
        </p:spPr>
      </p:pic>
      <p:sp>
        <p:nvSpPr>
          <p:cNvPr id="1097" name="CustomShape 3"/>
          <p:cNvSpPr/>
          <p:nvPr/>
        </p:nvSpPr>
        <p:spPr>
          <a:xfrm>
            <a:off x="2468880" y="6492240"/>
            <a:ext cx="9555480" cy="342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https://medium.com/nightingale/bad-data-visualization-in-the-time-of-covid-19-5a9f8198ce3e</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sp>
        <p:nvSpPr>
          <p:cNvPr id="1099" name="CustomShape 2"/>
          <p:cNvSpPr/>
          <p:nvPr/>
        </p:nvSpPr>
        <p:spPr>
          <a:xfrm>
            <a:off x="609480" y="1604520"/>
            <a:ext cx="5350320" cy="3973320"/>
          </a:xfrm>
          <a:prstGeom prst="rect">
            <a:avLst/>
          </a:prstGeom>
          <a:noFill/>
          <a:ln>
            <a:noFill/>
          </a:ln>
        </p:spPr>
        <p:style>
          <a:lnRef idx="0"/>
          <a:fillRef idx="0"/>
          <a:effectRef idx="0"/>
          <a:fontRef idx="minor"/>
        </p:style>
      </p:sp>
      <p:sp>
        <p:nvSpPr>
          <p:cNvPr id="1100" name="CustomShape 3"/>
          <p:cNvSpPr/>
          <p:nvPr/>
        </p:nvSpPr>
        <p:spPr>
          <a:xfrm>
            <a:off x="6231960" y="1604520"/>
            <a:ext cx="5350320" cy="3973320"/>
          </a:xfrm>
          <a:prstGeom prst="rect">
            <a:avLst/>
          </a:prstGeom>
          <a:noFill/>
          <a:ln>
            <a:noFill/>
          </a:ln>
        </p:spPr>
        <p:style>
          <a:lnRef idx="0"/>
          <a:fillRef idx="0"/>
          <a:effectRef idx="0"/>
          <a:fontRef idx="minor"/>
        </p:style>
      </p:sp>
      <p:pic>
        <p:nvPicPr>
          <p:cNvPr id="1101" name="" descr=""/>
          <p:cNvPicPr/>
          <p:nvPr/>
        </p:nvPicPr>
        <p:blipFill>
          <a:blip r:embed="rId1"/>
          <a:stretch/>
        </p:blipFill>
        <p:spPr>
          <a:xfrm>
            <a:off x="3398760" y="2194560"/>
            <a:ext cx="6289920" cy="43916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2" name="" descr=""/>
          <p:cNvPicPr/>
          <p:nvPr/>
        </p:nvPicPr>
        <p:blipFill>
          <a:blip r:embed="rId1"/>
          <a:stretch/>
        </p:blipFill>
        <p:spPr>
          <a:xfrm>
            <a:off x="1301040" y="1604520"/>
            <a:ext cx="3966480" cy="3973320"/>
          </a:xfrm>
          <a:prstGeom prst="rect">
            <a:avLst/>
          </a:prstGeom>
          <a:ln>
            <a:noFill/>
          </a:ln>
        </p:spPr>
      </p:pic>
      <p:pic>
        <p:nvPicPr>
          <p:cNvPr id="1103" name="" descr=""/>
          <p:cNvPicPr/>
          <p:nvPr/>
        </p:nvPicPr>
        <p:blipFill>
          <a:blip r:embed="rId2"/>
          <a:stretch/>
        </p:blipFill>
        <p:spPr>
          <a:xfrm>
            <a:off x="6231600" y="1723680"/>
            <a:ext cx="5350320" cy="3735000"/>
          </a:xfrm>
          <a:prstGeom prst="rect">
            <a:avLst/>
          </a:prstGeom>
          <a:ln>
            <a:noFill/>
          </a:ln>
        </p:spPr>
      </p:pic>
      <p:sp>
        <p:nvSpPr>
          <p:cNvPr id="1104" name="CustomShape 1"/>
          <p:cNvSpPr/>
          <p:nvPr/>
        </p:nvSpPr>
        <p:spPr>
          <a:xfrm>
            <a:off x="-19440" y="-446760"/>
            <a:ext cx="10967760" cy="2496240"/>
          </a:xfrm>
          <a:prstGeom prst="rect">
            <a:avLst/>
          </a:prstGeom>
          <a:noFill/>
          <a:ln>
            <a:noFill/>
          </a:ln>
        </p:spPr>
        <p:style>
          <a:lnRef idx="0"/>
          <a:fillRef idx="0"/>
          <a:effectRef idx="0"/>
          <a:fontRef idx="minor"/>
        </p:style>
        <p:txBody>
          <a:bodyPr lIns="0" rIns="0" tIns="0" bIns="0" anchor="ctr">
            <a:noAutofit/>
          </a:bodyPr>
          <a:p>
            <a:pPr algn="ctr">
              <a:lnSpc>
                <a:spcPct val="100000"/>
              </a:lnSpc>
            </a:pPr>
            <a:br/>
            <a:r>
              <a:rPr b="0" lang="en-US" sz="4400" spc="-1" strike="noStrike">
                <a:solidFill>
                  <a:srgbClr val="000000"/>
                </a:solidFill>
                <a:latin typeface="Arial"/>
                <a:ea typeface="DejaVu Sans"/>
              </a:rPr>
              <a:t>“</a:t>
            </a:r>
            <a:r>
              <a:rPr b="0" lang="en-US" sz="4400" spc="-1" strike="noStrike">
                <a:solidFill>
                  <a:srgbClr val="000000"/>
                </a:solidFill>
                <a:latin typeface="Arial"/>
                <a:ea typeface="DejaVu Sans"/>
              </a:rPr>
              <a:t>it makes a lot of intuitive sense that masks slow the spread of COVID-19, right?”</a:t>
            </a:r>
            <a:b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5" name="" descr=""/>
          <p:cNvPicPr/>
          <p:nvPr/>
        </p:nvPicPr>
        <p:blipFill>
          <a:blip r:embed="rId1"/>
          <a:stretch/>
        </p:blipFill>
        <p:spPr>
          <a:xfrm>
            <a:off x="91440" y="2286000"/>
            <a:ext cx="5868000" cy="4293720"/>
          </a:xfrm>
          <a:prstGeom prst="rect">
            <a:avLst/>
          </a:prstGeom>
          <a:ln>
            <a:noFill/>
          </a:ln>
        </p:spPr>
      </p:pic>
      <p:pic>
        <p:nvPicPr>
          <p:cNvPr id="1106" name="" descr=""/>
          <p:cNvPicPr/>
          <p:nvPr/>
        </p:nvPicPr>
        <p:blipFill>
          <a:blip r:embed="rId2"/>
          <a:stretch/>
        </p:blipFill>
        <p:spPr>
          <a:xfrm>
            <a:off x="6231600" y="2286000"/>
            <a:ext cx="5743080" cy="4293720"/>
          </a:xfrm>
          <a:prstGeom prst="rect">
            <a:avLst/>
          </a:prstGeom>
          <a:ln>
            <a:noFill/>
          </a:ln>
        </p:spPr>
      </p:pic>
      <p:sp>
        <p:nvSpPr>
          <p:cNvPr id="1107"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about this?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8" name="" descr=""/>
          <p:cNvPicPr/>
          <p:nvPr/>
        </p:nvPicPr>
        <p:blipFill>
          <a:blip r:embed="rId1"/>
          <a:stretch/>
        </p:blipFill>
        <p:spPr>
          <a:xfrm>
            <a:off x="796680" y="1604160"/>
            <a:ext cx="3154680" cy="1892880"/>
          </a:xfrm>
          <a:prstGeom prst="rect">
            <a:avLst/>
          </a:prstGeom>
          <a:ln>
            <a:noFill/>
          </a:ln>
        </p:spPr>
      </p:pic>
      <p:pic>
        <p:nvPicPr>
          <p:cNvPr id="1109" name="" descr=""/>
          <p:cNvPicPr/>
          <p:nvPr/>
        </p:nvPicPr>
        <p:blipFill>
          <a:blip r:embed="rId2"/>
          <a:stretch/>
        </p:blipFill>
        <p:spPr>
          <a:xfrm>
            <a:off x="4319640" y="1646640"/>
            <a:ext cx="3529080" cy="1808280"/>
          </a:xfrm>
          <a:prstGeom prst="rect">
            <a:avLst/>
          </a:prstGeom>
          <a:ln>
            <a:noFill/>
          </a:ln>
        </p:spPr>
      </p:pic>
      <p:pic>
        <p:nvPicPr>
          <p:cNvPr id="1110" name="" descr=""/>
          <p:cNvPicPr/>
          <p:nvPr/>
        </p:nvPicPr>
        <p:blipFill>
          <a:blip r:embed="rId3"/>
          <a:stretch/>
        </p:blipFill>
        <p:spPr>
          <a:xfrm>
            <a:off x="8467200" y="1604160"/>
            <a:ext cx="2654280" cy="1892880"/>
          </a:xfrm>
          <a:prstGeom prst="rect">
            <a:avLst/>
          </a:prstGeom>
          <a:ln>
            <a:noFill/>
          </a:ln>
        </p:spPr>
      </p:pic>
      <p:pic>
        <p:nvPicPr>
          <p:cNvPr id="1111" name="" descr=""/>
          <p:cNvPicPr/>
          <p:nvPr/>
        </p:nvPicPr>
        <p:blipFill>
          <a:blip r:embed="rId4"/>
          <a:stretch/>
        </p:blipFill>
        <p:spPr>
          <a:xfrm>
            <a:off x="1230840" y="3681720"/>
            <a:ext cx="2286360" cy="1892880"/>
          </a:xfrm>
          <a:prstGeom prst="rect">
            <a:avLst/>
          </a:prstGeom>
          <a:ln>
            <a:noFill/>
          </a:ln>
        </p:spPr>
      </p:pic>
      <p:pic>
        <p:nvPicPr>
          <p:cNvPr id="1112" name="" descr=""/>
          <p:cNvPicPr/>
          <p:nvPr/>
        </p:nvPicPr>
        <p:blipFill>
          <a:blip r:embed="rId5"/>
          <a:stretch/>
        </p:blipFill>
        <p:spPr>
          <a:xfrm>
            <a:off x="4965840" y="3681720"/>
            <a:ext cx="2236320" cy="1892880"/>
          </a:xfrm>
          <a:prstGeom prst="rect">
            <a:avLst/>
          </a:prstGeom>
          <a:ln>
            <a:noFill/>
          </a:ln>
        </p:spPr>
      </p:pic>
      <p:pic>
        <p:nvPicPr>
          <p:cNvPr id="1113" name="" descr=""/>
          <p:cNvPicPr/>
          <p:nvPr/>
        </p:nvPicPr>
        <p:blipFill>
          <a:blip r:embed="rId6"/>
          <a:stretch/>
        </p:blipFill>
        <p:spPr>
          <a:xfrm>
            <a:off x="8489880" y="3681720"/>
            <a:ext cx="2608560" cy="1892880"/>
          </a:xfrm>
          <a:prstGeom prst="rect">
            <a:avLst/>
          </a:prstGeom>
          <a:ln>
            <a:noFill/>
          </a:ln>
        </p:spPr>
      </p:pic>
      <p:sp>
        <p:nvSpPr>
          <p:cNvPr id="1114"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 pattern?</a:t>
            </a:r>
            <a:endParaRPr b="0" lang="en-US" sz="4400" spc="-1" strike="noStrike">
              <a:latin typeface="Arial"/>
            </a:endParaRPr>
          </a:p>
        </p:txBody>
      </p:sp>
      <p:pic>
        <p:nvPicPr>
          <p:cNvPr id="1115" name="" descr=""/>
          <p:cNvPicPr/>
          <p:nvPr/>
        </p:nvPicPr>
        <p:blipFill>
          <a:blip r:embed="rId7"/>
          <a:stretch/>
        </p:blipFill>
        <p:spPr>
          <a:xfrm>
            <a:off x="274320" y="0"/>
            <a:ext cx="3177000" cy="15292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6" name="" descr=""/>
          <p:cNvPicPr/>
          <p:nvPr/>
        </p:nvPicPr>
        <p:blipFill>
          <a:blip r:embed="rId1"/>
          <a:stretch/>
        </p:blipFill>
        <p:spPr>
          <a:xfrm>
            <a:off x="796680" y="1604160"/>
            <a:ext cx="3154680" cy="1892880"/>
          </a:xfrm>
          <a:prstGeom prst="rect">
            <a:avLst/>
          </a:prstGeom>
          <a:ln>
            <a:noFill/>
          </a:ln>
        </p:spPr>
      </p:pic>
      <p:pic>
        <p:nvPicPr>
          <p:cNvPr id="1117" name="" descr=""/>
          <p:cNvPicPr/>
          <p:nvPr/>
        </p:nvPicPr>
        <p:blipFill>
          <a:blip r:embed="rId2"/>
          <a:stretch/>
        </p:blipFill>
        <p:spPr>
          <a:xfrm>
            <a:off x="4319640" y="1646640"/>
            <a:ext cx="3529080" cy="1808280"/>
          </a:xfrm>
          <a:prstGeom prst="rect">
            <a:avLst/>
          </a:prstGeom>
          <a:ln>
            <a:noFill/>
          </a:ln>
        </p:spPr>
      </p:pic>
      <p:pic>
        <p:nvPicPr>
          <p:cNvPr id="1118" name="" descr=""/>
          <p:cNvPicPr/>
          <p:nvPr/>
        </p:nvPicPr>
        <p:blipFill>
          <a:blip r:embed="rId3"/>
          <a:stretch/>
        </p:blipFill>
        <p:spPr>
          <a:xfrm>
            <a:off x="8467200" y="1604160"/>
            <a:ext cx="2654280" cy="1892880"/>
          </a:xfrm>
          <a:prstGeom prst="rect">
            <a:avLst/>
          </a:prstGeom>
          <a:ln>
            <a:noFill/>
          </a:ln>
        </p:spPr>
      </p:pic>
      <p:pic>
        <p:nvPicPr>
          <p:cNvPr id="1119" name="" descr=""/>
          <p:cNvPicPr/>
          <p:nvPr/>
        </p:nvPicPr>
        <p:blipFill>
          <a:blip r:embed="rId4"/>
          <a:stretch/>
        </p:blipFill>
        <p:spPr>
          <a:xfrm>
            <a:off x="1230840" y="3681720"/>
            <a:ext cx="2286360" cy="1892880"/>
          </a:xfrm>
          <a:prstGeom prst="rect">
            <a:avLst/>
          </a:prstGeom>
          <a:ln>
            <a:noFill/>
          </a:ln>
        </p:spPr>
      </p:pic>
      <p:pic>
        <p:nvPicPr>
          <p:cNvPr id="1120" name="" descr=""/>
          <p:cNvPicPr/>
          <p:nvPr/>
        </p:nvPicPr>
        <p:blipFill>
          <a:blip r:embed="rId5"/>
          <a:stretch/>
        </p:blipFill>
        <p:spPr>
          <a:xfrm>
            <a:off x="4965840" y="3681720"/>
            <a:ext cx="2236320" cy="1892880"/>
          </a:xfrm>
          <a:prstGeom prst="rect">
            <a:avLst/>
          </a:prstGeom>
          <a:ln>
            <a:noFill/>
          </a:ln>
        </p:spPr>
      </p:pic>
      <p:pic>
        <p:nvPicPr>
          <p:cNvPr id="1121" name="" descr=""/>
          <p:cNvPicPr/>
          <p:nvPr/>
        </p:nvPicPr>
        <p:blipFill>
          <a:blip r:embed="rId6"/>
          <a:stretch/>
        </p:blipFill>
        <p:spPr>
          <a:xfrm>
            <a:off x="8489880" y="3681720"/>
            <a:ext cx="2608560" cy="1892880"/>
          </a:xfrm>
          <a:prstGeom prst="rect">
            <a:avLst/>
          </a:prstGeom>
          <a:ln>
            <a:noFill/>
          </a:ln>
        </p:spPr>
      </p:pic>
      <p:sp>
        <p:nvSpPr>
          <p:cNvPr id="1122"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Failure to normalize</a:t>
            </a:r>
            <a:endParaRPr b="0" lang="en-US" sz="4400" spc="-1" strike="noStrike">
              <a:latin typeface="Arial"/>
            </a:endParaRPr>
          </a:p>
        </p:txBody>
      </p:sp>
      <p:pic>
        <p:nvPicPr>
          <p:cNvPr id="1123" name="" descr=""/>
          <p:cNvPicPr/>
          <p:nvPr/>
        </p:nvPicPr>
        <p:blipFill>
          <a:blip r:embed="rId7"/>
          <a:stretch/>
        </p:blipFill>
        <p:spPr>
          <a:xfrm>
            <a:off x="274320" y="0"/>
            <a:ext cx="3177000" cy="1529280"/>
          </a:xfrm>
          <a:prstGeom prst="rect">
            <a:avLst/>
          </a:prstGeom>
          <a:ln>
            <a:noFill/>
          </a:ln>
        </p:spPr>
      </p:pic>
      <p:sp>
        <p:nvSpPr>
          <p:cNvPr id="1124" name="CustomShape 2"/>
          <p:cNvSpPr/>
          <p:nvPr/>
        </p:nvSpPr>
        <p:spPr>
          <a:xfrm>
            <a:off x="822960" y="6217920"/>
            <a:ext cx="9709560" cy="598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Bad Data Visualization in the Time of COVID-19 | by Danny D. Leybzon | Nightingale | Medium</a:t>
            </a:r>
            <a:endParaRPr b="0" lang="en-US" sz="1800" spc="-1" strike="noStrike">
              <a:latin typeface="Arial"/>
            </a:endParaRPr>
          </a:p>
          <a:p>
            <a:pPr>
              <a:lnSpc>
                <a:spcPct val="100000"/>
              </a:lnSpc>
            </a:pPr>
            <a:r>
              <a:rPr b="0" lang="en-US" sz="1800" spc="-1" strike="noStrike" u="sng">
                <a:solidFill>
                  <a:srgbClr val="6eac1c"/>
                </a:solidFill>
                <a:uFillTx/>
                <a:latin typeface="Arial"/>
                <a:ea typeface="DejaVu Sans"/>
                <a:hlinkClick r:id="rId8"/>
              </a:rPr>
              <a:t>https://medium.com/nightingale/bad-data-visualization-in-the-time-of-covid-19-5a9f8198ce3e</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06"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BBC visuals </a:t>
            </a:r>
            <a:endParaRPr b="0" lang="en-US" sz="4400" spc="-1" strike="noStrike">
              <a:latin typeface="Arial"/>
            </a:endParaRPr>
          </a:p>
        </p:txBody>
      </p:sp>
      <p:sp>
        <p:nvSpPr>
          <p:cNvPr id="1007" name="CustomShape 2"/>
          <p:cNvSpPr/>
          <p:nvPr/>
        </p:nvSpPr>
        <p:spPr>
          <a:xfrm>
            <a:off x="640440" y="2107080"/>
            <a:ext cx="10970640" cy="4200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400" spc="-1" strike="noStrike" u="sng">
                <a:solidFill>
                  <a:srgbClr val="6eac1c"/>
                </a:solidFill>
                <a:uFillTx/>
                <a:latin typeface="Arial"/>
                <a:ea typeface="DejaVu Sans"/>
                <a:hlinkClick r:id="rId1"/>
              </a:rPr>
              <a:t>https://www.youtube.com/watch?v=jbkSRLYSojo</a:t>
            </a:r>
            <a:r>
              <a:rPr b="0" lang="en-US" sz="2400" spc="-1" strike="noStrike">
                <a:solidFill>
                  <a:srgbClr val="6eac1c"/>
                </a:solidFill>
                <a:latin typeface="Arial"/>
                <a:ea typeface="DejaVu Sans"/>
              </a:rPr>
              <a:t> </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r>
              <a:rPr b="0" lang="en-US" sz="2400" spc="-1" strike="noStrike">
                <a:solidFill>
                  <a:srgbClr val="6eac1c"/>
                </a:solidFill>
                <a:latin typeface="Arial"/>
                <a:ea typeface="DejaVu Sans"/>
              </a:rPr>
              <a:t>1. Dr. Rosling concludes that the analysis involved plotting “120,000 numbers.” Explain where the 120,000 count came from.</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r>
              <a:rPr b="0" lang="en-US" sz="2400" spc="-1" strike="noStrike">
                <a:solidFill>
                  <a:srgbClr val="6eac1c"/>
                </a:solidFill>
                <a:latin typeface="Arial"/>
                <a:ea typeface="DejaVu Sans"/>
              </a:rPr>
              <a:t>2. List the attributes that you believe must be stored in a database that supports this analysis (and perhaps similar analyses)</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r>
              <a:rPr b="0" lang="en-US" sz="2400" spc="-1" strike="noStrike">
                <a:solidFill>
                  <a:srgbClr val="6eac1c"/>
                </a:solidFill>
                <a:latin typeface="Arial"/>
                <a:ea typeface="DejaVu Sans"/>
              </a:rPr>
              <a:t>3. Give candidate (tentative) relational schema (at least two) for a database that would support this and similar analyses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5" name="" descr=""/>
          <p:cNvPicPr/>
          <p:nvPr/>
        </p:nvPicPr>
        <p:blipFill>
          <a:blip r:embed="rId1"/>
          <a:stretch/>
        </p:blipFill>
        <p:spPr>
          <a:xfrm>
            <a:off x="1881000" y="2419560"/>
            <a:ext cx="8425800" cy="2015280"/>
          </a:xfrm>
          <a:prstGeom prst="rect">
            <a:avLst/>
          </a:prstGeom>
          <a:ln>
            <a:noFill/>
          </a:ln>
        </p:spPr>
      </p:pic>
      <p:sp>
        <p:nvSpPr>
          <p:cNvPr id="1126"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penguins</a:t>
            </a:r>
            <a:endParaRPr b="0" lang="en-US" sz="4400" spc="-1" strike="noStrike">
              <a:latin typeface="Arial"/>
            </a:endParaRPr>
          </a:p>
        </p:txBody>
      </p:sp>
      <p:sp>
        <p:nvSpPr>
          <p:cNvPr id="1127" name="CustomShape 2"/>
          <p:cNvSpPr/>
          <p:nvPr/>
        </p:nvSpPr>
        <p:spPr>
          <a:xfrm>
            <a:off x="609480" y="1604520"/>
            <a:ext cx="10968840" cy="397368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en-US" sz="3200" spc="-1" strike="noStrike">
                <a:solidFill>
                  <a:srgbClr val="000000"/>
                </a:solidFill>
                <a:latin typeface="Arial"/>
                <a:ea typeface="DejaVu Sans"/>
              </a:rPr>
              <a:t>How to visualize?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8" name="" descr=""/>
          <p:cNvPicPr/>
          <p:nvPr/>
        </p:nvPicPr>
        <p:blipFill>
          <a:blip r:embed="rId1"/>
          <a:stretch/>
        </p:blipFill>
        <p:spPr>
          <a:xfrm>
            <a:off x="609120" y="1846800"/>
            <a:ext cx="5350680" cy="3488760"/>
          </a:xfrm>
          <a:prstGeom prst="rect">
            <a:avLst/>
          </a:prstGeom>
          <a:ln>
            <a:noFill/>
          </a:ln>
        </p:spPr>
      </p:pic>
      <p:pic>
        <p:nvPicPr>
          <p:cNvPr id="1129" name="" descr=""/>
          <p:cNvPicPr/>
          <p:nvPr/>
        </p:nvPicPr>
        <p:blipFill>
          <a:blip r:embed="rId2"/>
          <a:stretch/>
        </p:blipFill>
        <p:spPr>
          <a:xfrm>
            <a:off x="6231600" y="2084040"/>
            <a:ext cx="5350680" cy="3014280"/>
          </a:xfrm>
          <a:prstGeom prst="rect">
            <a:avLst/>
          </a:prstGeom>
          <a:ln>
            <a:noFill/>
          </a:ln>
        </p:spPr>
      </p:pic>
      <p:sp>
        <p:nvSpPr>
          <p:cNvPr id="1130" name="CustomShape 1"/>
          <p:cNvSpPr/>
          <p:nvPr/>
        </p:nvSpPr>
        <p:spPr>
          <a:xfrm>
            <a:off x="609480" y="273600"/>
            <a:ext cx="10968840" cy="1141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1" name="" descr=""/>
          <p:cNvPicPr/>
          <p:nvPr/>
        </p:nvPicPr>
        <p:blipFill>
          <a:blip r:embed="rId1"/>
          <a:stretch/>
        </p:blipFill>
        <p:spPr>
          <a:xfrm>
            <a:off x="3200400" y="2194560"/>
            <a:ext cx="5796720" cy="4305240"/>
          </a:xfrm>
          <a:prstGeom prst="rect">
            <a:avLst/>
          </a:prstGeom>
          <a:ln>
            <a:noFill/>
          </a:ln>
        </p:spPr>
      </p:pic>
      <p:sp>
        <p:nvSpPr>
          <p:cNvPr id="1132" name="CustomShape 1"/>
          <p:cNvSpPr/>
          <p:nvPr/>
        </p:nvSpPr>
        <p:spPr>
          <a:xfrm>
            <a:off x="609480" y="273600"/>
            <a:ext cx="10967040" cy="1139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Market share (Slintel)</a:t>
            </a:r>
            <a:endParaRPr b="0" lang="en-US" sz="4400" spc="-1" strike="noStrike">
              <a:latin typeface="Arial"/>
            </a:endParaRPr>
          </a:p>
        </p:txBody>
      </p:sp>
      <p:sp>
        <p:nvSpPr>
          <p:cNvPr id="1133" name="CustomShape 2"/>
          <p:cNvSpPr/>
          <p:nvPr/>
        </p:nvSpPr>
        <p:spPr>
          <a:xfrm>
            <a:off x="609480" y="1604520"/>
            <a:ext cx="10967040" cy="3971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CustomShape 1"/>
          <p:cNvSpPr/>
          <p:nvPr/>
        </p:nvSpPr>
        <p:spPr>
          <a:xfrm>
            <a:off x="609480" y="273600"/>
            <a:ext cx="10967040" cy="1139400"/>
          </a:xfrm>
          <a:prstGeom prst="rect">
            <a:avLst/>
          </a:prstGeom>
          <a:noFill/>
          <a:ln>
            <a:noFill/>
          </a:ln>
        </p:spPr>
        <p:style>
          <a:lnRef idx="0"/>
          <a:fillRef idx="0"/>
          <a:effectRef idx="0"/>
          <a:fontRef idx="minor"/>
        </p:style>
      </p:sp>
      <p:sp>
        <p:nvSpPr>
          <p:cNvPr id="1135" name="CustomShape 2"/>
          <p:cNvSpPr/>
          <p:nvPr/>
        </p:nvSpPr>
        <p:spPr>
          <a:xfrm>
            <a:off x="609480" y="1604520"/>
            <a:ext cx="10967040" cy="3971880"/>
          </a:xfrm>
          <a:prstGeom prst="rect">
            <a:avLst/>
          </a:prstGeom>
          <a:noFill/>
          <a:ln>
            <a:noFill/>
          </a:ln>
        </p:spPr>
        <p:style>
          <a:lnRef idx="0"/>
          <a:fillRef idx="0"/>
          <a:effectRef idx="0"/>
          <a:fontRef idx="minor"/>
        </p:style>
      </p:sp>
      <p:pic>
        <p:nvPicPr>
          <p:cNvPr id="1136" name="" descr=""/>
          <p:cNvPicPr/>
          <p:nvPr/>
        </p:nvPicPr>
        <p:blipFill>
          <a:blip r:embed="rId1"/>
          <a:stretch/>
        </p:blipFill>
        <p:spPr>
          <a:xfrm>
            <a:off x="1897560" y="1604160"/>
            <a:ext cx="2776680" cy="1895760"/>
          </a:xfrm>
          <a:prstGeom prst="rect">
            <a:avLst/>
          </a:prstGeom>
          <a:ln>
            <a:noFill/>
          </a:ln>
        </p:spPr>
      </p:pic>
      <p:pic>
        <p:nvPicPr>
          <p:cNvPr id="1137" name="" descr=""/>
          <p:cNvPicPr/>
          <p:nvPr/>
        </p:nvPicPr>
        <p:blipFill>
          <a:blip r:embed="rId2"/>
          <a:stretch/>
        </p:blipFill>
        <p:spPr>
          <a:xfrm>
            <a:off x="6231600" y="1777320"/>
            <a:ext cx="5353200" cy="3630240"/>
          </a:xfrm>
          <a:prstGeom prst="rect">
            <a:avLst/>
          </a:prstGeom>
          <a:ln>
            <a:noFill/>
          </a:ln>
        </p:spPr>
      </p:pic>
      <p:pic>
        <p:nvPicPr>
          <p:cNvPr id="1138" name="" descr=""/>
          <p:cNvPicPr/>
          <p:nvPr/>
        </p:nvPicPr>
        <p:blipFill>
          <a:blip r:embed="rId3"/>
          <a:stretch/>
        </p:blipFill>
        <p:spPr>
          <a:xfrm>
            <a:off x="1905840" y="3681720"/>
            <a:ext cx="2760120" cy="1895760"/>
          </a:xfrm>
          <a:prstGeom prst="rect">
            <a:avLst/>
          </a:prstGeom>
          <a:ln>
            <a:noFill/>
          </a:ln>
        </p:spPr>
      </p:pic>
      <p:sp>
        <p:nvSpPr>
          <p:cNvPr id="1139" name="CustomShape 3"/>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Public vs desktop</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0" name="CustomShape 1"/>
          <p:cNvSpPr/>
          <p:nvPr/>
        </p:nvSpPr>
        <p:spPr>
          <a:xfrm>
            <a:off x="609480" y="273600"/>
            <a:ext cx="10967040" cy="1139400"/>
          </a:xfrm>
          <a:prstGeom prst="rect">
            <a:avLst/>
          </a:prstGeom>
          <a:noFill/>
          <a:ln>
            <a:noFill/>
          </a:ln>
        </p:spPr>
        <p:style>
          <a:lnRef idx="0"/>
          <a:fillRef idx="0"/>
          <a:effectRef idx="0"/>
          <a:fontRef idx="minor"/>
        </p:style>
      </p:sp>
      <p:sp>
        <p:nvSpPr>
          <p:cNvPr id="1141" name="CustomShape 2"/>
          <p:cNvSpPr/>
          <p:nvPr/>
        </p:nvSpPr>
        <p:spPr>
          <a:xfrm>
            <a:off x="609480" y="1604520"/>
            <a:ext cx="10967040" cy="3971880"/>
          </a:xfrm>
          <a:prstGeom prst="rect">
            <a:avLst/>
          </a:prstGeom>
          <a:noFill/>
          <a:ln>
            <a:noFill/>
          </a:ln>
        </p:spPr>
        <p:style>
          <a:lnRef idx="0"/>
          <a:fillRef idx="0"/>
          <a:effectRef idx="0"/>
          <a:fontRef idx="minor"/>
        </p:style>
      </p:sp>
      <p:pic>
        <p:nvPicPr>
          <p:cNvPr id="1142" name="" descr=""/>
          <p:cNvPicPr/>
          <p:nvPr/>
        </p:nvPicPr>
        <p:blipFill>
          <a:blip r:embed="rId1"/>
          <a:stretch/>
        </p:blipFill>
        <p:spPr>
          <a:xfrm>
            <a:off x="1188720" y="1650240"/>
            <a:ext cx="9328680" cy="49280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Two main aims</a:t>
            </a:r>
            <a:endParaRPr b="0" lang="en-US" sz="4400" spc="-1" strike="noStrike">
              <a:latin typeface="Arial"/>
            </a:endParaRPr>
          </a:p>
        </p:txBody>
      </p:sp>
      <p:sp>
        <p:nvSpPr>
          <p:cNvPr id="1144" name="CustomShape 2"/>
          <p:cNvSpPr/>
          <p:nvPr/>
        </p:nvSpPr>
        <p:spPr>
          <a:xfrm>
            <a:off x="609480" y="1604520"/>
            <a:ext cx="10971360" cy="3976200"/>
          </a:xfrm>
          <a:prstGeom prst="rect">
            <a:avLst/>
          </a:prstGeom>
          <a:noFill/>
          <a:ln>
            <a:noFill/>
          </a:ln>
        </p:spPr>
        <p:style>
          <a:lnRef idx="0"/>
          <a:fillRef idx="0"/>
          <a:effectRef idx="0"/>
          <a:fontRef idx="minor"/>
        </p:style>
        <p:txBody>
          <a:bodyPr lIns="0" rIns="0" tIns="0" bIns="0">
            <a:normAutofit fontScale="70000"/>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1- given data, which graphs to choose (seaborn and visual vocab)</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2- given graphs, can u come up with data? (reverse engineering visual graphs) </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Mention that reverse engineering is available in BBC guide </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 </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Task 1   crosswords based on datacamp exercise</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Task 2 get data, choose graph without drawing from visualvocab</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CustomShape 1"/>
          <p:cNvSpPr/>
          <p:nvPr/>
        </p:nvSpPr>
        <p:spPr>
          <a:xfrm>
            <a:off x="609480" y="273600"/>
            <a:ext cx="10967040" cy="1139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Visual vocabulary</a:t>
            </a:r>
            <a:endParaRPr b="0" lang="en-US" sz="4400" spc="-1" strike="noStrike">
              <a:latin typeface="Arial"/>
            </a:endParaRPr>
          </a:p>
        </p:txBody>
      </p:sp>
      <p:pic>
        <p:nvPicPr>
          <p:cNvPr id="1146" name="" descr=""/>
          <p:cNvPicPr/>
          <p:nvPr/>
        </p:nvPicPr>
        <p:blipFill>
          <a:blip r:embed="rId1"/>
          <a:stretch/>
        </p:blipFill>
        <p:spPr>
          <a:xfrm>
            <a:off x="1371600" y="1824120"/>
            <a:ext cx="9626400" cy="4937400"/>
          </a:xfrm>
          <a:prstGeom prst="rect">
            <a:avLst/>
          </a:prstGeom>
          <a:ln>
            <a:noFill/>
          </a:ln>
        </p:spPr>
      </p:pic>
      <p:sp>
        <p:nvSpPr>
          <p:cNvPr id="1147" name="CustomShape 2"/>
          <p:cNvSpPr/>
          <p:nvPr/>
        </p:nvSpPr>
        <p:spPr>
          <a:xfrm>
            <a:off x="640080" y="6126480"/>
            <a:ext cx="11049120" cy="370080"/>
          </a:xfrm>
          <a:prstGeom prst="rect">
            <a:avLst/>
          </a:prstGeom>
          <a:noFill/>
          <a:ln>
            <a:noFill/>
          </a:ln>
        </p:spPr>
        <p:style>
          <a:lnRef idx="0"/>
          <a:fillRef idx="0"/>
          <a:effectRef idx="0"/>
          <a:fontRef idx="minor"/>
        </p:style>
        <p:txBody>
          <a:bodyPr lIns="90000" rIns="90000" tIns="45000" bIns="45000">
            <a:noAutofit/>
          </a:bodyPr>
          <a:p>
            <a:pPr marL="216000" indent="-211320">
              <a:lnSpc>
                <a:spcPct val="100000"/>
              </a:lnSpc>
              <a:tabLst>
                <a:tab algn="l" pos="0"/>
              </a:tabLst>
            </a:pPr>
            <a:r>
              <a:rPr b="0" lang="en-US" sz="2000" spc="-1" strike="noStrike" u="sng">
                <a:solidFill>
                  <a:srgbClr val="6eac1c"/>
                </a:solidFill>
                <a:uFillTx/>
                <a:latin typeface="Arial"/>
                <a:ea typeface="DejaVu Sans"/>
                <a:hlinkClick r:id="rId2"/>
              </a:rPr>
              <a:t>https://public.tableau.com/views/VisualVocabulary/VisualVocabulary?%3AshowVizHome=no</a:t>
            </a:r>
            <a:r>
              <a:rPr b="0" lang="en-US" sz="2000" spc="-1" strike="noStrike">
                <a:solidFill>
                  <a:srgbClr val="000000"/>
                </a:solidFill>
                <a:latin typeface="Arial"/>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CustomShape 1"/>
          <p:cNvSpPr/>
          <p:nvPr/>
        </p:nvSpPr>
        <p:spPr>
          <a:xfrm>
            <a:off x="640080" y="5577840"/>
            <a:ext cx="59680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Connected Scatterplot – from Data to Viz</a:t>
            </a:r>
            <a:endParaRPr b="0" lang="en-US" sz="1800" spc="-1" strike="noStrike">
              <a:latin typeface="Arial"/>
            </a:endParaRPr>
          </a:p>
          <a:p>
            <a:pPr>
              <a:lnSpc>
                <a:spcPct val="100000"/>
              </a:lnSpc>
            </a:pPr>
            <a:r>
              <a:rPr b="0" lang="en-US" sz="1800" spc="-1" strike="noStrike" u="sng">
                <a:solidFill>
                  <a:srgbClr val="6eac1c"/>
                </a:solidFill>
                <a:uFillTx/>
                <a:latin typeface="Arial"/>
                <a:ea typeface="DejaVu Sans"/>
                <a:hlinkClick r:id="rId1"/>
              </a:rPr>
              <a:t>https://www.data-to-viz.com/graph/connectedscatter.html</a:t>
            </a:r>
            <a:r>
              <a:rPr b="0" lang="en-US" sz="1800" spc="-1" strike="noStrike">
                <a:solidFill>
                  <a:srgbClr val="6eac1c"/>
                </a:solidFill>
                <a:latin typeface="Arial"/>
                <a:ea typeface="DejaVu Sans"/>
              </a:rPr>
              <a:t> </a:t>
            </a:r>
            <a:endParaRPr b="0" lang="en-US" sz="1800" spc="-1" strike="noStrike">
              <a:latin typeface="Arial"/>
            </a:endParaRPr>
          </a:p>
        </p:txBody>
      </p:sp>
      <p:pic>
        <p:nvPicPr>
          <p:cNvPr id="1149" name="" descr=""/>
          <p:cNvPicPr/>
          <p:nvPr/>
        </p:nvPicPr>
        <p:blipFill>
          <a:blip r:embed="rId2"/>
          <a:stretch/>
        </p:blipFill>
        <p:spPr>
          <a:xfrm>
            <a:off x="2973600" y="1604520"/>
            <a:ext cx="6243120" cy="3976560"/>
          </a:xfrm>
          <a:prstGeom prst="rect">
            <a:avLst/>
          </a:prstGeom>
          <a:ln>
            <a:noFill/>
          </a:ln>
        </p:spPr>
      </p:pic>
      <p:sp>
        <p:nvSpPr>
          <p:cNvPr id="1150" name="CustomShape 2"/>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Line vs area vs barchart</a:t>
            </a:r>
            <a:endParaRPr b="0" lang="en-US" sz="4400" spc="-1" strike="noStrike">
              <a:latin typeface="Arial"/>
            </a:endParaRPr>
          </a:p>
        </p:txBody>
      </p:sp>
      <p:sp>
        <p:nvSpPr>
          <p:cNvPr id="1152" name="CustomShape 2"/>
          <p:cNvSpPr/>
          <p:nvPr/>
        </p:nvSpPr>
        <p:spPr>
          <a:xfrm>
            <a:off x="616320" y="6095880"/>
            <a:ext cx="42786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hlinkClick r:id="rId1"/>
              </a:rPr>
              <a:t>https://blog.datawrapper.de/area-charts/</a:t>
            </a:r>
            <a:r>
              <a:rPr b="0" lang="en-US" sz="1800" spc="-1" strike="noStrike">
                <a:solidFill>
                  <a:srgbClr val="6eac1c"/>
                </a:solidFill>
                <a:latin typeface="Arial"/>
              </a:rPr>
              <a:t> </a:t>
            </a:r>
            <a:endParaRPr b="0" lang="en-US" sz="1800" spc="-1" strike="noStrike">
              <a:latin typeface="Arial"/>
            </a:endParaRPr>
          </a:p>
        </p:txBody>
      </p:sp>
      <p:pic>
        <p:nvPicPr>
          <p:cNvPr id="1153" name="" descr=""/>
          <p:cNvPicPr/>
          <p:nvPr/>
        </p:nvPicPr>
        <p:blipFill>
          <a:blip r:embed="rId2"/>
          <a:stretch/>
        </p:blipFill>
        <p:spPr>
          <a:xfrm>
            <a:off x="609120" y="2459160"/>
            <a:ext cx="5353920" cy="2266920"/>
          </a:xfrm>
          <a:prstGeom prst="rect">
            <a:avLst/>
          </a:prstGeom>
          <a:ln>
            <a:noFill/>
          </a:ln>
        </p:spPr>
      </p:pic>
      <p:pic>
        <p:nvPicPr>
          <p:cNvPr id="1154" name="" descr=""/>
          <p:cNvPicPr/>
          <p:nvPr/>
        </p:nvPicPr>
        <p:blipFill>
          <a:blip r:embed="rId3"/>
          <a:stretch/>
        </p:blipFill>
        <p:spPr>
          <a:xfrm>
            <a:off x="6782760" y="1604160"/>
            <a:ext cx="4251600" cy="397656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Raincloud plot</a:t>
            </a:r>
            <a:endParaRPr b="0" lang="en-US" sz="4400" spc="-1" strike="noStrike">
              <a:latin typeface="Arial"/>
            </a:endParaRPr>
          </a:p>
        </p:txBody>
      </p:sp>
      <p:sp>
        <p:nvSpPr>
          <p:cNvPr id="1156" name="CustomShape 2"/>
          <p:cNvSpPr/>
          <p:nvPr/>
        </p:nvSpPr>
        <p:spPr>
          <a:xfrm>
            <a:off x="584640" y="1371600"/>
            <a:ext cx="1097172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 </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1157" name="" descr=""/>
          <p:cNvPicPr/>
          <p:nvPr/>
        </p:nvPicPr>
        <p:blipFill>
          <a:blip r:embed="rId1"/>
          <a:stretch/>
        </p:blipFill>
        <p:spPr>
          <a:xfrm>
            <a:off x="2560320" y="1505160"/>
            <a:ext cx="7405920" cy="4620600"/>
          </a:xfrm>
          <a:prstGeom prst="rect">
            <a:avLst/>
          </a:prstGeom>
          <a:ln>
            <a:noFill/>
          </a:ln>
        </p:spPr>
      </p:pic>
      <p:sp>
        <p:nvSpPr>
          <p:cNvPr id="1158" name="CustomShape 3"/>
          <p:cNvSpPr/>
          <p:nvPr/>
        </p:nvSpPr>
        <p:spPr>
          <a:xfrm>
            <a:off x="731520" y="6492240"/>
            <a:ext cx="128566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https://www.cedricscherer.com/2021/06/06/visualizing-distributions-with-raincloud-plots-and-how-to-create-them-with-ggplot2/</a:t>
            </a:r>
            <a:r>
              <a:rPr b="0" lang="en-US" sz="1800" spc="-1" strike="noStrike">
                <a:solidFill>
                  <a:srgbClr val="6eac1c"/>
                </a:solidFill>
                <a:latin typeface="Arial"/>
                <a:ea typeface="DejaVu Sans"/>
              </a:rPr>
              <a:t> </a:t>
            </a:r>
            <a:endParaRPr b="0" lang="en-US" sz="1800" spc="-1" strike="noStrike">
              <a:latin typeface="Arial"/>
            </a:endParaRPr>
          </a:p>
        </p:txBody>
      </p:sp>
      <p:sp>
        <p:nvSpPr>
          <p:cNvPr id="1159" name="CustomShape 4"/>
          <p:cNvSpPr/>
          <p:nvPr/>
        </p:nvSpPr>
        <p:spPr>
          <a:xfrm>
            <a:off x="914400" y="6309360"/>
            <a:ext cx="18532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Read the tutorial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Breakout room</a:t>
            </a:r>
            <a:endParaRPr b="0" lang="en-US" sz="4400" spc="-1" strike="noStrike">
              <a:latin typeface="Arial"/>
            </a:endParaRPr>
          </a:p>
        </p:txBody>
      </p:sp>
      <p:sp>
        <p:nvSpPr>
          <p:cNvPr id="1009" name="CustomShape 2"/>
          <p:cNvSpPr/>
          <p:nvPr/>
        </p:nvSpPr>
        <p:spPr>
          <a:xfrm>
            <a:off x="609480" y="1604520"/>
            <a:ext cx="5350320" cy="39733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solidFill>
                  <a:srgbClr val="000000"/>
                </a:solidFill>
                <a:latin typeface="Arial"/>
                <a:ea typeface="DejaVu Sans"/>
              </a:rPr>
              <a:t>Visuals lie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Which is better?</a:t>
            </a:r>
            <a:endParaRPr b="0" lang="en-US" sz="4400" spc="-1" strike="noStrike">
              <a:latin typeface="Arial"/>
            </a:endParaRPr>
          </a:p>
        </p:txBody>
      </p:sp>
      <p:pic>
        <p:nvPicPr>
          <p:cNvPr id="1161" name="" descr=""/>
          <p:cNvPicPr/>
          <p:nvPr/>
        </p:nvPicPr>
        <p:blipFill>
          <a:blip r:embed="rId1"/>
          <a:stretch/>
        </p:blipFill>
        <p:spPr>
          <a:xfrm>
            <a:off x="1371600" y="2581560"/>
            <a:ext cx="9752760" cy="3361680"/>
          </a:xfrm>
          <a:prstGeom prst="rect">
            <a:avLst/>
          </a:prstGeom>
          <a:ln>
            <a:noFill/>
          </a:ln>
        </p:spPr>
      </p:pic>
      <p:sp>
        <p:nvSpPr>
          <p:cNvPr id="1162" name="CustomShape 2"/>
          <p:cNvSpPr/>
          <p:nvPr/>
        </p:nvSpPr>
        <p:spPr>
          <a:xfrm>
            <a:off x="274320" y="6126480"/>
            <a:ext cx="4929120" cy="346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hlinkClick r:id="rId2"/>
              </a:rPr>
              <a:t>https://www.perceptualedge.com/blog/?p=2642</a:t>
            </a:r>
            <a:r>
              <a:rPr b="0" lang="en-US" sz="1800" spc="-1" strike="noStrike">
                <a:solidFill>
                  <a:srgbClr val="6eac1c"/>
                </a:solidFill>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Maps</a:t>
            </a:r>
            <a:endParaRPr b="0" lang="en-US" sz="4400" spc="-1" strike="noStrike">
              <a:latin typeface="Arial"/>
            </a:endParaRPr>
          </a:p>
        </p:txBody>
      </p:sp>
      <p:pic>
        <p:nvPicPr>
          <p:cNvPr id="1164" name="" descr=""/>
          <p:cNvPicPr/>
          <p:nvPr/>
        </p:nvPicPr>
        <p:blipFill>
          <a:blip r:embed="rId1"/>
          <a:stretch/>
        </p:blipFill>
        <p:spPr>
          <a:xfrm>
            <a:off x="749160" y="2194560"/>
            <a:ext cx="10771920" cy="4037760"/>
          </a:xfrm>
          <a:prstGeom prst="rect">
            <a:avLst/>
          </a:prstGeom>
          <a:ln>
            <a:noFill/>
          </a:ln>
        </p:spPr>
      </p:pic>
      <p:sp>
        <p:nvSpPr>
          <p:cNvPr id="1165" name="CustomShape 2"/>
          <p:cNvSpPr/>
          <p:nvPr/>
        </p:nvSpPr>
        <p:spPr>
          <a:xfrm>
            <a:off x="274320" y="6492240"/>
            <a:ext cx="100573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hlinkClick r:id="rId2"/>
              </a:rPr>
              <a:t>https://towardsdatascience.com/the-7-best-thematic-map-types-for-geospatial-data-34d21b8b475</a:t>
            </a:r>
            <a:r>
              <a:rPr b="0" lang="en-US" sz="1800" spc="-1" strike="noStrike">
                <a:solidFill>
                  <a:srgbClr val="6eac1c"/>
                </a:solidFill>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CustomShape 1"/>
          <p:cNvSpPr/>
          <p:nvPr/>
        </p:nvSpPr>
        <p:spPr>
          <a:xfrm>
            <a:off x="609480" y="273600"/>
            <a:ext cx="10971720" cy="1144080"/>
          </a:xfrm>
          <a:prstGeom prst="rect">
            <a:avLst/>
          </a:prstGeom>
          <a:noFill/>
          <a:ln>
            <a:noFill/>
          </a:ln>
        </p:spPr>
        <p:style>
          <a:lnRef idx="0"/>
          <a:fillRef idx="0"/>
          <a:effectRef idx="0"/>
          <a:fontRef idx="minor"/>
        </p:style>
      </p:sp>
      <p:pic>
        <p:nvPicPr>
          <p:cNvPr id="1167" name="" descr=""/>
          <p:cNvPicPr/>
          <p:nvPr/>
        </p:nvPicPr>
        <p:blipFill>
          <a:blip r:embed="rId1"/>
          <a:stretch/>
        </p:blipFill>
        <p:spPr>
          <a:xfrm>
            <a:off x="964440" y="289800"/>
            <a:ext cx="9733680" cy="1447200"/>
          </a:xfrm>
          <a:prstGeom prst="rect">
            <a:avLst/>
          </a:prstGeom>
          <a:ln>
            <a:noFill/>
          </a:ln>
        </p:spPr>
      </p:pic>
      <p:sp>
        <p:nvSpPr>
          <p:cNvPr id="1168" name="CustomShape 2"/>
          <p:cNvSpPr/>
          <p:nvPr/>
        </p:nvSpPr>
        <p:spPr>
          <a:xfrm>
            <a:off x="548640" y="6217920"/>
            <a:ext cx="47617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hlinkClick r:id="rId2"/>
              </a:rPr>
              <a:t>https://rpubs.com/YJ_Choi/FPDynamicsData</a:t>
            </a:r>
            <a:r>
              <a:rPr b="0" lang="en-US" sz="1800" spc="-1" strike="noStrike">
                <a:solidFill>
                  <a:srgbClr val="6eac1c"/>
                </a:solidFill>
                <a:latin typeface="Arial"/>
              </a:rPr>
              <a:t> </a:t>
            </a:r>
            <a:endParaRPr b="0" lang="en-US" sz="1800" spc="-1" strike="noStrike">
              <a:latin typeface="Arial"/>
            </a:endParaRPr>
          </a:p>
        </p:txBody>
      </p:sp>
      <p:sp>
        <p:nvSpPr>
          <p:cNvPr id="1169" name="CustomShape 3"/>
          <p:cNvSpPr/>
          <p:nvPr/>
        </p:nvSpPr>
        <p:spPr>
          <a:xfrm>
            <a:off x="6217920" y="6400800"/>
            <a:ext cx="480888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hlinkClick r:id="rId3"/>
              </a:rPr>
              <a:t>http://download.gsb.bund.de/BIB/global_flow/</a:t>
            </a:r>
            <a:r>
              <a:rPr b="0" lang="en-US" sz="1800" spc="-1" strike="noStrike">
                <a:solidFill>
                  <a:srgbClr val="6eac1c"/>
                </a:solidFill>
                <a:latin typeface="Arial"/>
              </a:rPr>
              <a:t> </a:t>
            </a:r>
            <a:endParaRPr b="0" lang="en-US" sz="1800" spc="-1" strike="noStrike">
              <a:latin typeface="Arial"/>
            </a:endParaRPr>
          </a:p>
        </p:txBody>
      </p:sp>
      <p:pic>
        <p:nvPicPr>
          <p:cNvPr id="1170" name="" descr=""/>
          <p:cNvPicPr/>
          <p:nvPr/>
        </p:nvPicPr>
        <p:blipFill>
          <a:blip r:embed="rId4"/>
          <a:stretch/>
        </p:blipFill>
        <p:spPr>
          <a:xfrm>
            <a:off x="1828800" y="2113920"/>
            <a:ext cx="8412120" cy="40122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CustomShape 1"/>
          <p:cNvSpPr/>
          <p:nvPr/>
        </p:nvSpPr>
        <p:spPr>
          <a:xfrm>
            <a:off x="609480" y="273600"/>
            <a:ext cx="10967040" cy="1139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cookbook</a:t>
            </a:r>
            <a:endParaRPr b="0" lang="en-US" sz="4400" spc="-1" strike="noStrike">
              <a:latin typeface="Arial"/>
            </a:endParaRPr>
          </a:p>
        </p:txBody>
      </p:sp>
      <p:pic>
        <p:nvPicPr>
          <p:cNvPr id="1172" name="" descr=""/>
          <p:cNvPicPr/>
          <p:nvPr/>
        </p:nvPicPr>
        <p:blipFill>
          <a:blip r:embed="rId1"/>
          <a:stretch/>
        </p:blipFill>
        <p:spPr>
          <a:xfrm>
            <a:off x="1188720" y="2560320"/>
            <a:ext cx="9779040" cy="3744000"/>
          </a:xfrm>
          <a:prstGeom prst="rect">
            <a:avLst/>
          </a:prstGeom>
          <a:ln>
            <a:noFill/>
          </a:ln>
        </p:spPr>
      </p:pic>
      <p:sp>
        <p:nvSpPr>
          <p:cNvPr id="1173" name="CustomShape 2"/>
          <p:cNvSpPr/>
          <p:nvPr/>
        </p:nvSpPr>
        <p:spPr>
          <a:xfrm>
            <a:off x="365760" y="6583680"/>
            <a:ext cx="8350920" cy="34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https://public.tableau.com/app/profile/josh.weyburne/viz/CookBook/VizCookbook</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4" name="CustomShape 1"/>
          <p:cNvSpPr/>
          <p:nvPr/>
        </p:nvSpPr>
        <p:spPr>
          <a:xfrm>
            <a:off x="609480" y="273600"/>
            <a:ext cx="10967040" cy="1139400"/>
          </a:xfrm>
          <a:prstGeom prst="rect">
            <a:avLst/>
          </a:prstGeom>
          <a:noFill/>
          <a:ln>
            <a:noFill/>
          </a:ln>
        </p:spPr>
        <p:style>
          <a:lnRef idx="0"/>
          <a:fillRef idx="0"/>
          <a:effectRef idx="0"/>
          <a:fontRef idx="minor"/>
        </p:style>
      </p:sp>
      <p:pic>
        <p:nvPicPr>
          <p:cNvPr id="1175" name="" descr=""/>
          <p:cNvPicPr/>
          <p:nvPr/>
        </p:nvPicPr>
        <p:blipFill>
          <a:blip r:embed="rId1"/>
          <a:stretch/>
        </p:blipFill>
        <p:spPr>
          <a:xfrm>
            <a:off x="2377440" y="1280160"/>
            <a:ext cx="7248600" cy="506340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CustomShape 1"/>
          <p:cNvSpPr/>
          <p:nvPr/>
        </p:nvSpPr>
        <p:spPr>
          <a:xfrm>
            <a:off x="609480" y="273600"/>
            <a:ext cx="10967040" cy="1139400"/>
          </a:xfrm>
          <a:prstGeom prst="rect">
            <a:avLst/>
          </a:prstGeom>
          <a:noFill/>
          <a:ln>
            <a:noFill/>
          </a:ln>
        </p:spPr>
        <p:style>
          <a:lnRef idx="0"/>
          <a:fillRef idx="0"/>
          <a:effectRef idx="0"/>
          <a:fontRef idx="minor"/>
        </p:style>
      </p:sp>
      <p:pic>
        <p:nvPicPr>
          <p:cNvPr id="1177" name="" descr=""/>
          <p:cNvPicPr/>
          <p:nvPr/>
        </p:nvPicPr>
        <p:blipFill>
          <a:blip r:embed="rId1"/>
          <a:stretch/>
        </p:blipFill>
        <p:spPr>
          <a:xfrm>
            <a:off x="609120" y="2035080"/>
            <a:ext cx="5353920" cy="3115440"/>
          </a:xfrm>
          <a:prstGeom prst="rect">
            <a:avLst/>
          </a:prstGeom>
          <a:ln>
            <a:noFill/>
          </a:ln>
        </p:spPr>
      </p:pic>
      <p:sp>
        <p:nvSpPr>
          <p:cNvPr id="1178" name="CustomShape 2"/>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Style guide</a:t>
            </a:r>
            <a:endParaRPr b="0" lang="en-US" sz="4400" spc="-1" strike="noStrike">
              <a:latin typeface="Arial"/>
            </a:endParaRPr>
          </a:p>
        </p:txBody>
      </p:sp>
      <p:sp>
        <p:nvSpPr>
          <p:cNvPr id="1179" name="CustomShape 3"/>
          <p:cNvSpPr/>
          <p:nvPr/>
        </p:nvSpPr>
        <p:spPr>
          <a:xfrm>
            <a:off x="6231960" y="2086560"/>
            <a:ext cx="535392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Most probably I will delay this to discuss in depth concepts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0" name="CustomShape 1"/>
          <p:cNvSpPr/>
          <p:nvPr/>
        </p:nvSpPr>
        <p:spPr>
          <a:xfrm>
            <a:off x="609480" y="273600"/>
            <a:ext cx="10970280" cy="1142640"/>
          </a:xfrm>
          <a:prstGeom prst="rect">
            <a:avLst/>
          </a:prstGeom>
          <a:noFill/>
          <a:ln>
            <a:noFill/>
          </a:ln>
        </p:spPr>
        <p:style>
          <a:lnRef idx="0"/>
          <a:fillRef idx="0"/>
          <a:effectRef idx="0"/>
          <a:fontRef idx="minor"/>
        </p:style>
      </p:sp>
      <p:sp>
        <p:nvSpPr>
          <p:cNvPr id="1181" name="CustomShape 2"/>
          <p:cNvSpPr/>
          <p:nvPr/>
        </p:nvSpPr>
        <p:spPr>
          <a:xfrm>
            <a:off x="609480" y="1604520"/>
            <a:ext cx="5352120" cy="1894680"/>
          </a:xfrm>
          <a:prstGeom prst="rect">
            <a:avLst/>
          </a:prstGeom>
          <a:noFill/>
          <a:ln>
            <a:noFill/>
          </a:ln>
        </p:spPr>
        <p:style>
          <a:lnRef idx="0"/>
          <a:fillRef idx="0"/>
          <a:effectRef idx="0"/>
          <a:fontRef idx="minor"/>
        </p:style>
      </p:sp>
      <p:sp>
        <p:nvSpPr>
          <p:cNvPr id="1182" name="CustomShape 3"/>
          <p:cNvSpPr/>
          <p:nvPr/>
        </p:nvSpPr>
        <p:spPr>
          <a:xfrm>
            <a:off x="6231960" y="1604520"/>
            <a:ext cx="5352120" cy="1894680"/>
          </a:xfrm>
          <a:prstGeom prst="rect">
            <a:avLst/>
          </a:prstGeom>
          <a:noFill/>
          <a:ln>
            <a:noFill/>
          </a:ln>
        </p:spPr>
        <p:style>
          <a:lnRef idx="0"/>
          <a:fillRef idx="0"/>
          <a:effectRef idx="0"/>
          <a:fontRef idx="minor"/>
        </p:style>
      </p:sp>
      <p:sp>
        <p:nvSpPr>
          <p:cNvPr id="1183" name="CustomShape 4"/>
          <p:cNvSpPr/>
          <p:nvPr/>
        </p:nvSpPr>
        <p:spPr>
          <a:xfrm>
            <a:off x="609480" y="3682080"/>
            <a:ext cx="5352120" cy="1894680"/>
          </a:xfrm>
          <a:prstGeom prst="rect">
            <a:avLst/>
          </a:prstGeom>
          <a:noFill/>
          <a:ln>
            <a:noFill/>
          </a:ln>
        </p:spPr>
        <p:style>
          <a:lnRef idx="0"/>
          <a:fillRef idx="0"/>
          <a:effectRef idx="0"/>
          <a:fontRef idx="minor"/>
        </p:style>
      </p:sp>
      <p:sp>
        <p:nvSpPr>
          <p:cNvPr id="1184" name="CustomShape 5"/>
          <p:cNvSpPr/>
          <p:nvPr/>
        </p:nvSpPr>
        <p:spPr>
          <a:xfrm>
            <a:off x="6231960" y="3682080"/>
            <a:ext cx="5352120" cy="1894680"/>
          </a:xfrm>
          <a:prstGeom prst="rect">
            <a:avLst/>
          </a:prstGeom>
          <a:noFill/>
          <a:ln>
            <a:noFill/>
          </a:ln>
        </p:spPr>
        <p:style>
          <a:lnRef idx="0"/>
          <a:fillRef idx="0"/>
          <a:effectRef idx="0"/>
          <a:fontRef idx="minor"/>
        </p:style>
      </p:sp>
      <p:pic>
        <p:nvPicPr>
          <p:cNvPr id="1185" name="" descr=""/>
          <p:cNvPicPr/>
          <p:nvPr/>
        </p:nvPicPr>
        <p:blipFill>
          <a:blip r:embed="rId1"/>
          <a:stretch/>
        </p:blipFill>
        <p:spPr>
          <a:xfrm>
            <a:off x="2738520" y="1611360"/>
            <a:ext cx="6160320" cy="616680"/>
          </a:xfrm>
          <a:prstGeom prst="rect">
            <a:avLst/>
          </a:prstGeom>
          <a:ln>
            <a:noFill/>
          </a:ln>
        </p:spPr>
      </p:pic>
      <p:pic>
        <p:nvPicPr>
          <p:cNvPr id="1186" name="" descr=""/>
          <p:cNvPicPr/>
          <p:nvPr/>
        </p:nvPicPr>
        <p:blipFill>
          <a:blip r:embed="rId2"/>
          <a:stretch/>
        </p:blipFill>
        <p:spPr>
          <a:xfrm>
            <a:off x="4050720" y="2575080"/>
            <a:ext cx="3664440" cy="2855160"/>
          </a:xfrm>
          <a:prstGeom prst="rect">
            <a:avLst/>
          </a:prstGeom>
          <a:ln>
            <a:noFill/>
          </a:ln>
        </p:spPr>
      </p:pic>
      <p:sp>
        <p:nvSpPr>
          <p:cNvPr id="1187" name="CustomShape 6"/>
          <p:cNvSpPr/>
          <p:nvPr/>
        </p:nvSpPr>
        <p:spPr>
          <a:xfrm>
            <a:off x="532800" y="6159240"/>
            <a:ext cx="17034120" cy="34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https://public.tableau.com/views/BBCAudiencesTableauStyleGuide/HowTo?%3Aembed=y&amp;%3AshowVizHome=no&amp;%3Adisplay_count=y&amp;%3Adisplay_static_image=y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CustomShape 1"/>
          <p:cNvSpPr/>
          <p:nvPr/>
        </p:nvSpPr>
        <p:spPr>
          <a:xfrm>
            <a:off x="609480" y="273600"/>
            <a:ext cx="10970280" cy="1142640"/>
          </a:xfrm>
          <a:prstGeom prst="rect">
            <a:avLst/>
          </a:prstGeom>
          <a:noFill/>
          <a:ln>
            <a:noFill/>
          </a:ln>
        </p:spPr>
        <p:style>
          <a:lnRef idx="0"/>
          <a:fillRef idx="0"/>
          <a:effectRef idx="0"/>
          <a:fontRef idx="minor"/>
        </p:style>
      </p:sp>
      <p:sp>
        <p:nvSpPr>
          <p:cNvPr id="1189" name="CustomShape 2"/>
          <p:cNvSpPr/>
          <p:nvPr/>
        </p:nvSpPr>
        <p:spPr>
          <a:xfrm>
            <a:off x="609480" y="1604520"/>
            <a:ext cx="5352120" cy="1894680"/>
          </a:xfrm>
          <a:prstGeom prst="rect">
            <a:avLst/>
          </a:prstGeom>
          <a:noFill/>
          <a:ln>
            <a:noFill/>
          </a:ln>
        </p:spPr>
        <p:style>
          <a:lnRef idx="0"/>
          <a:fillRef idx="0"/>
          <a:effectRef idx="0"/>
          <a:fontRef idx="minor"/>
        </p:style>
      </p:sp>
      <p:sp>
        <p:nvSpPr>
          <p:cNvPr id="1190" name="CustomShape 3"/>
          <p:cNvSpPr/>
          <p:nvPr/>
        </p:nvSpPr>
        <p:spPr>
          <a:xfrm>
            <a:off x="6231960" y="1604520"/>
            <a:ext cx="5352120" cy="1894680"/>
          </a:xfrm>
          <a:prstGeom prst="rect">
            <a:avLst/>
          </a:prstGeom>
          <a:noFill/>
          <a:ln>
            <a:noFill/>
          </a:ln>
        </p:spPr>
        <p:style>
          <a:lnRef idx="0"/>
          <a:fillRef idx="0"/>
          <a:effectRef idx="0"/>
          <a:fontRef idx="minor"/>
        </p:style>
      </p:sp>
      <p:sp>
        <p:nvSpPr>
          <p:cNvPr id="1191" name="CustomShape 4"/>
          <p:cNvSpPr/>
          <p:nvPr/>
        </p:nvSpPr>
        <p:spPr>
          <a:xfrm>
            <a:off x="609480" y="3682080"/>
            <a:ext cx="5352120" cy="1894680"/>
          </a:xfrm>
          <a:prstGeom prst="rect">
            <a:avLst/>
          </a:prstGeom>
          <a:noFill/>
          <a:ln>
            <a:noFill/>
          </a:ln>
        </p:spPr>
        <p:style>
          <a:lnRef idx="0"/>
          <a:fillRef idx="0"/>
          <a:effectRef idx="0"/>
          <a:fontRef idx="minor"/>
        </p:style>
      </p:sp>
      <p:sp>
        <p:nvSpPr>
          <p:cNvPr id="1192" name="CustomShape 5"/>
          <p:cNvSpPr/>
          <p:nvPr/>
        </p:nvSpPr>
        <p:spPr>
          <a:xfrm>
            <a:off x="6231960" y="3682080"/>
            <a:ext cx="5352120" cy="1894680"/>
          </a:xfrm>
          <a:prstGeom prst="rect">
            <a:avLst/>
          </a:prstGeom>
          <a:noFill/>
          <a:ln>
            <a:noFill/>
          </a:ln>
        </p:spPr>
        <p:style>
          <a:lnRef idx="0"/>
          <a:fillRef idx="0"/>
          <a:effectRef idx="0"/>
          <a:fontRef idx="minor"/>
        </p:style>
      </p:sp>
      <p:pic>
        <p:nvPicPr>
          <p:cNvPr id="1193" name="" descr=""/>
          <p:cNvPicPr/>
          <p:nvPr/>
        </p:nvPicPr>
        <p:blipFill>
          <a:blip r:embed="rId1"/>
          <a:stretch/>
        </p:blipFill>
        <p:spPr>
          <a:xfrm>
            <a:off x="1703520" y="354960"/>
            <a:ext cx="8094240" cy="4977000"/>
          </a:xfrm>
          <a:prstGeom prst="rect">
            <a:avLst/>
          </a:prstGeom>
          <a:ln>
            <a:noFill/>
          </a:ln>
        </p:spPr>
      </p:pic>
      <p:sp>
        <p:nvSpPr>
          <p:cNvPr id="1194" name="CustomShape 6"/>
          <p:cNvSpPr/>
          <p:nvPr/>
        </p:nvSpPr>
        <p:spPr>
          <a:xfrm>
            <a:off x="885240" y="6264000"/>
            <a:ext cx="17565840" cy="34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https://public.tableau.com/views/BBCAudiencesTableauStyleGuide/LayoutLogic?%3Aembed=y&amp;%3AshowVizHome=no&amp;%3Adisplay_count=y&amp;%3Adisplay_static_image=y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CustomShape 1"/>
          <p:cNvSpPr/>
          <p:nvPr/>
        </p:nvSpPr>
        <p:spPr>
          <a:xfrm>
            <a:off x="45720" y="3265560"/>
            <a:ext cx="1211148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https://help.tableau.com/current/pro/desktop/en-us/formatting_worksheet.htm#Copy_and_paste_worksheet_formatting</a:t>
            </a:r>
            <a:endParaRPr b="0" lang="en-US" sz="1800" spc="-1" strike="noStrike">
              <a:latin typeface="Arial"/>
            </a:endParaRPr>
          </a:p>
        </p:txBody>
      </p:sp>
      <p:sp>
        <p:nvSpPr>
          <p:cNvPr id="1196" name="CustomShape 2"/>
          <p:cNvSpPr/>
          <p:nvPr/>
        </p:nvSpPr>
        <p:spPr>
          <a:xfrm>
            <a:off x="435960" y="6191280"/>
            <a:ext cx="12175560" cy="34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1"/>
              </a:rPr>
              <a:t>https://help.tableau.com/current/pro/desktop/en-us/formatting_worksheet.htm#Copy_and_paste_worksheet_formatting</a:t>
            </a:r>
            <a:r>
              <a:rPr b="0" lang="en-US" sz="1800" spc="-1" strike="noStrike">
                <a:solidFill>
                  <a:srgbClr val="6eac1c"/>
                </a:solidFill>
                <a:latin typeface="Arial"/>
                <a:ea typeface="DejaVu Sans"/>
              </a:rPr>
              <a:t> </a:t>
            </a:r>
            <a:endParaRPr b="0" lang="en-US" sz="1800" spc="-1" strike="noStrike">
              <a:latin typeface="Arial"/>
            </a:endParaRPr>
          </a:p>
        </p:txBody>
      </p:sp>
      <p:pic>
        <p:nvPicPr>
          <p:cNvPr id="1197" name="" descr=""/>
          <p:cNvPicPr/>
          <p:nvPr/>
        </p:nvPicPr>
        <p:blipFill>
          <a:blip r:embed="rId2"/>
          <a:stretch/>
        </p:blipFill>
        <p:spPr>
          <a:xfrm>
            <a:off x="614880" y="1604520"/>
            <a:ext cx="10958760" cy="3975120"/>
          </a:xfrm>
          <a:prstGeom prst="rect">
            <a:avLst/>
          </a:prstGeom>
          <a:ln>
            <a:noFill/>
          </a:ln>
        </p:spPr>
      </p:pic>
      <p:sp>
        <p:nvSpPr>
          <p:cNvPr id="1198" name="CustomShape 3"/>
          <p:cNvSpPr/>
          <p:nvPr/>
        </p:nvSpPr>
        <p:spPr>
          <a:xfrm>
            <a:off x="609480" y="273600"/>
            <a:ext cx="10970280" cy="1142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Formatting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CustomShape 1"/>
          <p:cNvSpPr/>
          <p:nvPr/>
        </p:nvSpPr>
        <p:spPr>
          <a:xfrm>
            <a:off x="609480" y="221040"/>
            <a:ext cx="10967760" cy="12456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Non-aggregating numerical dimensions</a:t>
            </a:r>
            <a:br/>
            <a:endParaRPr b="0" lang="en-US" sz="4400" spc="-1" strike="noStrike">
              <a:latin typeface="Arial"/>
            </a:endParaRPr>
          </a:p>
        </p:txBody>
      </p:sp>
      <p:sp>
        <p:nvSpPr>
          <p:cNvPr id="1200" name="CustomShape 2"/>
          <p:cNvSpPr/>
          <p:nvPr/>
        </p:nvSpPr>
        <p:spPr>
          <a:xfrm>
            <a:off x="609480" y="1604520"/>
            <a:ext cx="10967760" cy="39726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u="sng">
                <a:solidFill>
                  <a:srgbClr val="6eac1c"/>
                </a:solidFill>
                <a:uFillTx/>
                <a:latin typeface="Arial"/>
                <a:ea typeface="DejaVu Sans"/>
                <a:hlinkClick r:id="rId1"/>
              </a:rPr>
              <a:t>https://campus.datacamp.com/courses/analyzing-data-in-tableau/preparing-for-analysis?ex=2</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10"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caffeine, brewed coffee or tea?</a:t>
            </a:r>
            <a:endParaRPr b="0" lang="en-US" sz="4400" spc="-1" strike="noStrike">
              <a:latin typeface="Arial"/>
            </a:endParaRPr>
          </a:p>
        </p:txBody>
      </p:sp>
      <p:sp>
        <p:nvSpPr>
          <p:cNvPr id="1011" name="CustomShape 2"/>
          <p:cNvSpPr/>
          <p:nvPr/>
        </p:nvSpPr>
        <p:spPr>
          <a:xfrm>
            <a:off x="609480" y="1604520"/>
            <a:ext cx="5350320" cy="3973320"/>
          </a:xfrm>
          <a:prstGeom prst="rect">
            <a:avLst/>
          </a:prstGeom>
          <a:noFill/>
          <a:ln>
            <a:noFill/>
          </a:ln>
        </p:spPr>
        <p:style>
          <a:lnRef idx="0"/>
          <a:fillRef idx="0"/>
          <a:effectRef idx="0"/>
          <a:fontRef idx="minor"/>
        </p:style>
      </p:sp>
      <p:sp>
        <p:nvSpPr>
          <p:cNvPr id="1012" name="CustomShape 3"/>
          <p:cNvSpPr/>
          <p:nvPr/>
        </p:nvSpPr>
        <p:spPr>
          <a:xfrm>
            <a:off x="6231960" y="1604520"/>
            <a:ext cx="5350320" cy="3973320"/>
          </a:xfrm>
          <a:prstGeom prst="rect">
            <a:avLst/>
          </a:prstGeom>
          <a:noFill/>
          <a:ln>
            <a:noFill/>
          </a:ln>
        </p:spPr>
        <p:style>
          <a:lnRef idx="0"/>
          <a:fillRef idx="0"/>
          <a:effectRef idx="0"/>
          <a:fontRef idx="minor"/>
        </p:style>
      </p:sp>
      <p:pic>
        <p:nvPicPr>
          <p:cNvPr id="1013" name="" descr=""/>
          <p:cNvPicPr/>
          <p:nvPr/>
        </p:nvPicPr>
        <p:blipFill>
          <a:blip r:embed="rId1"/>
          <a:stretch/>
        </p:blipFill>
        <p:spPr>
          <a:xfrm>
            <a:off x="914400" y="1787040"/>
            <a:ext cx="9145440" cy="497556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Dimensions and measures</a:t>
            </a:r>
            <a:endParaRPr b="0" lang="en-US" sz="4400" spc="-1" strike="noStrike">
              <a:latin typeface="Arial"/>
            </a:endParaRPr>
          </a:p>
        </p:txBody>
      </p:sp>
      <p:sp>
        <p:nvSpPr>
          <p:cNvPr id="1202" name="CustomShape 2"/>
          <p:cNvSpPr/>
          <p:nvPr/>
        </p:nvSpPr>
        <p:spPr>
          <a:xfrm>
            <a:off x="609480" y="1604520"/>
            <a:ext cx="10967760" cy="397260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r>
              <a:rPr b="0" lang="en-US" sz="3200" spc="-1" strike="noStrike" u="sng">
                <a:solidFill>
                  <a:srgbClr val="6eac1c"/>
                </a:solidFill>
                <a:uFillTx/>
                <a:latin typeface="Arial"/>
                <a:ea typeface="DejaVu Sans"/>
                <a:hlinkClick r:id="rId1"/>
              </a:rPr>
              <a:t>https://campus.datacamp.com/courses/introduction-to-tableau/getting-started-with-tableau?ex=6</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Segmenting using dimensions</a:t>
            </a:r>
            <a:endParaRPr b="0" lang="en-US" sz="4400" spc="-1" strike="noStrike">
              <a:latin typeface="Arial"/>
            </a:endParaRPr>
          </a:p>
        </p:txBody>
      </p:sp>
      <p:sp>
        <p:nvSpPr>
          <p:cNvPr id="1204" name="CustomShape 2"/>
          <p:cNvSpPr/>
          <p:nvPr/>
        </p:nvSpPr>
        <p:spPr>
          <a:xfrm>
            <a:off x="609480" y="1604520"/>
            <a:ext cx="10967760" cy="397260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193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https://campus.datacamp.com/courses/introduction-to-tableau/getting-started-with-tableau?ex=9</a:t>
            </a:r>
            <a:r>
              <a:rPr b="0" lang="en-US" sz="3200" spc="-1" strike="noStrike">
                <a:solidFill>
                  <a:srgbClr val="6eac1c"/>
                </a:solidFill>
                <a:latin typeface="Arial"/>
                <a:ea typeface="DejaVu Sans"/>
              </a:rPr>
              <a:t> </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data validation</a:t>
            </a:r>
            <a:endParaRPr b="0" lang="en-US" sz="4400" spc="-1" strike="noStrike">
              <a:latin typeface="Arial"/>
            </a:endParaRPr>
          </a:p>
        </p:txBody>
      </p:sp>
      <p:sp>
        <p:nvSpPr>
          <p:cNvPr id="1206" name="CustomShape 2"/>
          <p:cNvSpPr/>
          <p:nvPr/>
        </p:nvSpPr>
        <p:spPr>
          <a:xfrm>
            <a:off x="609480" y="1604520"/>
            <a:ext cx="10967760" cy="3972600"/>
          </a:xfrm>
          <a:prstGeom prst="rect">
            <a:avLst/>
          </a:prstGeom>
          <a:noFill/>
          <a:ln>
            <a:noFill/>
          </a:ln>
        </p:spPr>
        <p:style>
          <a:lnRef idx="0"/>
          <a:fillRef idx="0"/>
          <a:effectRef idx="0"/>
          <a:fontRef idx="minor"/>
        </p:style>
      </p:sp>
      <p:pic>
        <p:nvPicPr>
          <p:cNvPr id="1207" name="" descr=""/>
          <p:cNvPicPr/>
          <p:nvPr/>
        </p:nvPicPr>
        <p:blipFill>
          <a:blip r:embed="rId1"/>
          <a:stretch/>
        </p:blipFill>
        <p:spPr>
          <a:xfrm>
            <a:off x="1524240" y="2377440"/>
            <a:ext cx="10175400" cy="301284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Preparing data</a:t>
            </a:r>
            <a:endParaRPr b="0" lang="en-US" sz="4400" spc="-1" strike="noStrike">
              <a:latin typeface="Arial"/>
            </a:endParaRPr>
          </a:p>
        </p:txBody>
      </p:sp>
      <p:sp>
        <p:nvSpPr>
          <p:cNvPr id="1209" name="CustomShape 2"/>
          <p:cNvSpPr/>
          <p:nvPr/>
        </p:nvSpPr>
        <p:spPr>
          <a:xfrm>
            <a:off x="609480" y="1604520"/>
            <a:ext cx="10967760" cy="3972600"/>
          </a:xfrm>
          <a:prstGeom prst="rect">
            <a:avLst/>
          </a:prstGeom>
          <a:noFill/>
          <a:ln>
            <a:noFill/>
          </a:ln>
        </p:spPr>
        <p:style>
          <a:lnRef idx="0"/>
          <a:fillRef idx="0"/>
          <a:effectRef idx="0"/>
          <a:fontRef idx="minor"/>
        </p:style>
      </p:sp>
      <p:pic>
        <p:nvPicPr>
          <p:cNvPr id="1210" name="" descr=""/>
          <p:cNvPicPr/>
          <p:nvPr/>
        </p:nvPicPr>
        <p:blipFill>
          <a:blip r:embed="rId1"/>
          <a:stretch/>
        </p:blipFill>
        <p:spPr>
          <a:xfrm>
            <a:off x="1432800" y="1772280"/>
            <a:ext cx="9535320" cy="471528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Cleaning up</a:t>
            </a:r>
            <a:endParaRPr b="0" lang="en-US" sz="4400" spc="-1" strike="noStrike">
              <a:latin typeface="Arial"/>
            </a:endParaRPr>
          </a:p>
        </p:txBody>
      </p:sp>
      <p:sp>
        <p:nvSpPr>
          <p:cNvPr id="1212" name="CustomShape 2"/>
          <p:cNvSpPr/>
          <p:nvPr/>
        </p:nvSpPr>
        <p:spPr>
          <a:xfrm>
            <a:off x="609480" y="1604520"/>
            <a:ext cx="10967760" cy="3972600"/>
          </a:xfrm>
          <a:prstGeom prst="rect">
            <a:avLst/>
          </a:prstGeom>
          <a:noFill/>
          <a:ln>
            <a:noFill/>
          </a:ln>
        </p:spPr>
        <p:style>
          <a:lnRef idx="0"/>
          <a:fillRef idx="0"/>
          <a:effectRef idx="0"/>
          <a:fontRef idx="minor"/>
        </p:style>
        <p:txBody>
          <a:bodyPr lIns="0" rIns="0" tIns="0" bIns="0">
            <a:normAutofit/>
          </a:bodyPr>
          <a:p>
            <a:pPr marL="432000" indent="-3193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Calculating </a:t>
            </a:r>
            <a:endParaRPr b="0" lang="en-US" sz="4400" spc="-1" strike="noStrike">
              <a:latin typeface="Arial"/>
            </a:endParaRPr>
          </a:p>
        </p:txBody>
      </p:sp>
      <p:sp>
        <p:nvSpPr>
          <p:cNvPr id="1214" name="CustomShape 2"/>
          <p:cNvSpPr/>
          <p:nvPr/>
        </p:nvSpPr>
        <p:spPr>
          <a:xfrm>
            <a:off x="609480" y="1604520"/>
            <a:ext cx="10967760" cy="3972600"/>
          </a:xfrm>
          <a:prstGeom prst="rect">
            <a:avLst/>
          </a:prstGeom>
          <a:noFill/>
          <a:ln>
            <a:noFill/>
          </a:ln>
        </p:spPr>
        <p:style>
          <a:lnRef idx="0"/>
          <a:fillRef idx="0"/>
          <a:effectRef idx="0"/>
          <a:fontRef idx="minor"/>
        </p:style>
        <p:txBody>
          <a:bodyPr lIns="0" rIns="0" tIns="0" bIns="0">
            <a:normAutofit/>
          </a:bodyPr>
          <a:p>
            <a:pPr marL="432000" indent="-3193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https://campus.datacamp.com/courses/analyzing-data-in-tableau/preparing-for-analysis?ex=7</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Slicing and dicing</a:t>
            </a:r>
            <a:endParaRPr b="0" lang="en-US" sz="4400" spc="-1" strike="noStrike">
              <a:latin typeface="Arial"/>
            </a:endParaRPr>
          </a:p>
        </p:txBody>
      </p:sp>
      <p:sp>
        <p:nvSpPr>
          <p:cNvPr id="1216" name="CustomShape 2"/>
          <p:cNvSpPr/>
          <p:nvPr/>
        </p:nvSpPr>
        <p:spPr>
          <a:xfrm>
            <a:off x="609480" y="1604520"/>
            <a:ext cx="10967760" cy="3972600"/>
          </a:xfrm>
          <a:prstGeom prst="rect">
            <a:avLst/>
          </a:prstGeom>
          <a:noFill/>
          <a:ln>
            <a:noFill/>
          </a:ln>
        </p:spPr>
        <p:style>
          <a:lnRef idx="0"/>
          <a:fillRef idx="0"/>
          <a:effectRef idx="0"/>
          <a:fontRef idx="minor"/>
        </p:style>
        <p:txBody>
          <a:bodyPr lIns="0" rIns="0" tIns="0" bIns="0">
            <a:normAutofit/>
          </a:bodyPr>
          <a:p>
            <a:pPr marL="432000" indent="-3193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treemap</a:t>
            </a:r>
            <a:endParaRPr b="0" lang="en-US" sz="4400" spc="-1" strike="noStrike">
              <a:latin typeface="Arial"/>
            </a:endParaRPr>
          </a:p>
        </p:txBody>
      </p:sp>
      <p:sp>
        <p:nvSpPr>
          <p:cNvPr id="1218" name="CustomShape 2"/>
          <p:cNvSpPr/>
          <p:nvPr/>
        </p:nvSpPr>
        <p:spPr>
          <a:xfrm>
            <a:off x="609480" y="1604520"/>
            <a:ext cx="10967760" cy="3972600"/>
          </a:xfrm>
          <a:prstGeom prst="rect">
            <a:avLst/>
          </a:prstGeom>
          <a:noFill/>
          <a:ln>
            <a:noFill/>
          </a:ln>
        </p:spPr>
        <p:style>
          <a:lnRef idx="0"/>
          <a:fillRef idx="0"/>
          <a:effectRef idx="0"/>
          <a:fontRef idx="minor"/>
        </p:style>
        <p:txBody>
          <a:bodyPr lIns="0" rIns="0" tIns="0" bIns="0">
            <a:normAutofit/>
          </a:bodyPr>
          <a:p>
            <a:pPr marL="432000" indent="-3193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https://campus.datacamp.com/courses/analyzing-data-in-tableau/preparing-for-analysis?ex=16</a:t>
            </a:r>
            <a:r>
              <a:rPr b="0" lang="en-US" sz="3200" spc="-1" strike="noStrike">
                <a:solidFill>
                  <a:srgbClr val="6eac1c"/>
                </a:solidFill>
                <a:latin typeface="Arial"/>
                <a:ea typeface="DejaVu Sans"/>
              </a:rPr>
              <a:t> </a:t>
            </a:r>
            <a:endParaRPr b="0" lang="en-US" sz="3200" spc="-1" strike="noStrike">
              <a:latin typeface="Arial"/>
            </a:endParaRPr>
          </a:p>
          <a:p>
            <a:pPr marL="432000" indent="-31932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Nice exercise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Solve it ur way</a:t>
            </a:r>
            <a:endParaRPr b="0" lang="en-US" sz="4400" spc="-1" strike="noStrike">
              <a:latin typeface="Arial"/>
            </a:endParaRPr>
          </a:p>
        </p:txBody>
      </p:sp>
      <p:sp>
        <p:nvSpPr>
          <p:cNvPr id="1220" name="CustomShape 2"/>
          <p:cNvSpPr/>
          <p:nvPr/>
        </p:nvSpPr>
        <p:spPr>
          <a:xfrm>
            <a:off x="609480" y="1604520"/>
            <a:ext cx="10967760" cy="3972600"/>
          </a:xfrm>
          <a:prstGeom prst="rect">
            <a:avLst/>
          </a:prstGeom>
          <a:noFill/>
          <a:ln>
            <a:noFill/>
          </a:ln>
        </p:spPr>
        <p:style>
          <a:lnRef idx="0"/>
          <a:fillRef idx="0"/>
          <a:effectRef idx="0"/>
          <a:fontRef idx="minor"/>
        </p:style>
        <p:txBody>
          <a:bodyPr lIns="0" rIns="0" tIns="0" bIns="0">
            <a:normAutofit/>
          </a:bodyPr>
          <a:p>
            <a:pPr marL="432000" indent="-3193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https://campus.datacamp.com/courses/analyzing-data-in-tableau/preparing-for-analysis?ex=18</a:t>
            </a:r>
            <a:r>
              <a:rPr b="0" lang="en-US" sz="3200" spc="-1" strike="noStrike">
                <a:solidFill>
                  <a:srgbClr val="6eac1c"/>
                </a:solidFill>
                <a:latin typeface="Arial"/>
                <a:ea typeface="DejaVu Sans"/>
              </a:rPr>
              <a:t> </a:t>
            </a:r>
            <a:endParaRPr b="0" lang="en-US" sz="3200" spc="-1" strike="noStrike">
              <a:latin typeface="Arial"/>
            </a:endParaRPr>
          </a:p>
          <a:p>
            <a:pPr marL="432000" indent="-31932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CustomShape 1"/>
          <p:cNvSpPr/>
          <p:nvPr/>
        </p:nvSpPr>
        <p:spPr>
          <a:xfrm>
            <a:off x="609480" y="273600"/>
            <a:ext cx="10967760" cy="114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Datacamp course </a:t>
            </a:r>
            <a:endParaRPr b="0" lang="en-US" sz="4400" spc="-1" strike="noStrike">
              <a:latin typeface="Arial"/>
            </a:endParaRPr>
          </a:p>
        </p:txBody>
      </p:sp>
      <p:sp>
        <p:nvSpPr>
          <p:cNvPr id="1222" name="CustomShape 2"/>
          <p:cNvSpPr/>
          <p:nvPr/>
        </p:nvSpPr>
        <p:spPr>
          <a:xfrm>
            <a:off x="609480" y="1568520"/>
            <a:ext cx="10967760" cy="397260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19320">
              <a:lnSpc>
                <a:spcPct val="100000"/>
              </a:lnSpc>
              <a:spcBef>
                <a:spcPts val="1417"/>
              </a:spcBef>
              <a:buClr>
                <a:srgbClr val="000000"/>
              </a:buClr>
              <a:buSzPct val="45000"/>
              <a:buFont typeface="Wingdings" charset="2"/>
              <a:buChar char=""/>
            </a:pPr>
            <a:r>
              <a:rPr b="0" lang="en-US" sz="3200" spc="-1" strike="noStrike" u="sng" baseline="-33000">
                <a:solidFill>
                  <a:srgbClr val="6eac1c"/>
                </a:solidFill>
                <a:uFillTx/>
                <a:latin typeface="Arial"/>
                <a:ea typeface="DejaVu Sans"/>
                <a:hlinkClick r:id="rId1"/>
              </a:rPr>
              <a:t>https://app.datacamp.com/learn/courses/case-study-analyzing-customer-churn-in-tableau</a:t>
            </a:r>
            <a:r>
              <a:rPr b="0" lang="en-US" sz="3200" spc="-1" strike="noStrike" baseline="-33000">
                <a:solidFill>
                  <a:srgbClr val="6eac1c"/>
                </a:solidFill>
                <a:latin typeface="Arial"/>
                <a:ea typeface="DejaVu Sans"/>
              </a:rPr>
              <a:t> </a:t>
            </a:r>
            <a:endParaRPr b="0" lang="en-US" sz="3200" spc="-1" strike="noStrike">
              <a:latin typeface="Arial"/>
            </a:endParaRPr>
          </a:p>
        </p:txBody>
      </p:sp>
      <p:pic>
        <p:nvPicPr>
          <p:cNvPr id="1223" name="" descr=""/>
          <p:cNvPicPr/>
          <p:nvPr/>
        </p:nvPicPr>
        <p:blipFill>
          <a:blip r:embed="rId2"/>
          <a:stretch/>
        </p:blipFill>
        <p:spPr>
          <a:xfrm>
            <a:off x="2055960" y="2834640"/>
            <a:ext cx="8272080" cy="21189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CustomShape 1"/>
          <p:cNvSpPr/>
          <p:nvPr/>
        </p:nvSpPr>
        <p:spPr>
          <a:xfrm>
            <a:off x="609480" y="273600"/>
            <a:ext cx="10967760" cy="1140120"/>
          </a:xfrm>
          <a:prstGeom prst="rect">
            <a:avLst/>
          </a:prstGeom>
          <a:noFill/>
          <a:ln>
            <a:noFill/>
          </a:ln>
        </p:spPr>
        <p:style>
          <a:lnRef idx="0"/>
          <a:fillRef idx="0"/>
          <a:effectRef idx="0"/>
          <a:fontRef idx="minor"/>
        </p:style>
      </p:sp>
      <p:sp>
        <p:nvSpPr>
          <p:cNvPr id="1015" name="CustomShape 2"/>
          <p:cNvSpPr/>
          <p:nvPr/>
        </p:nvSpPr>
        <p:spPr>
          <a:xfrm>
            <a:off x="609480" y="1604520"/>
            <a:ext cx="5350320" cy="3973320"/>
          </a:xfrm>
          <a:prstGeom prst="rect">
            <a:avLst/>
          </a:prstGeom>
          <a:noFill/>
          <a:ln>
            <a:noFill/>
          </a:ln>
        </p:spPr>
        <p:style>
          <a:lnRef idx="0"/>
          <a:fillRef idx="0"/>
          <a:effectRef idx="0"/>
          <a:fontRef idx="minor"/>
        </p:style>
      </p:sp>
      <p:sp>
        <p:nvSpPr>
          <p:cNvPr id="1016" name="CustomShape 3"/>
          <p:cNvSpPr/>
          <p:nvPr/>
        </p:nvSpPr>
        <p:spPr>
          <a:xfrm>
            <a:off x="6231960" y="1604520"/>
            <a:ext cx="5350320" cy="3973320"/>
          </a:xfrm>
          <a:prstGeom prst="rect">
            <a:avLst/>
          </a:prstGeom>
          <a:noFill/>
          <a:ln>
            <a:noFill/>
          </a:ln>
        </p:spPr>
        <p:style>
          <a:lnRef idx="0"/>
          <a:fillRef idx="0"/>
          <a:effectRef idx="0"/>
          <a:fontRef idx="minor"/>
        </p:style>
      </p:sp>
      <p:pic>
        <p:nvPicPr>
          <p:cNvPr id="1017" name="" descr=""/>
          <p:cNvPicPr/>
          <p:nvPr/>
        </p:nvPicPr>
        <p:blipFill>
          <a:blip r:embed="rId1"/>
          <a:stretch/>
        </p:blipFill>
        <p:spPr>
          <a:xfrm>
            <a:off x="1890000" y="1924560"/>
            <a:ext cx="8530200" cy="447228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CustomShape 1"/>
          <p:cNvSpPr/>
          <p:nvPr/>
        </p:nvSpPr>
        <p:spPr>
          <a:xfrm>
            <a:off x="609480" y="273600"/>
            <a:ext cx="10967760" cy="1140120"/>
          </a:xfrm>
          <a:prstGeom prst="rect">
            <a:avLst/>
          </a:prstGeom>
          <a:noFill/>
          <a:ln>
            <a:noFill/>
          </a:ln>
        </p:spPr>
        <p:style>
          <a:lnRef idx="0"/>
          <a:fillRef idx="0"/>
          <a:effectRef idx="0"/>
          <a:fontRef idx="minor"/>
        </p:style>
      </p:sp>
      <p:pic>
        <p:nvPicPr>
          <p:cNvPr id="1225" name="" descr=""/>
          <p:cNvPicPr/>
          <p:nvPr/>
        </p:nvPicPr>
        <p:blipFill>
          <a:blip r:embed="rId1"/>
          <a:stretch/>
        </p:blipFill>
        <p:spPr>
          <a:xfrm>
            <a:off x="3200400" y="2149200"/>
            <a:ext cx="5986800" cy="3973680"/>
          </a:xfrm>
          <a:prstGeom prst="rect">
            <a:avLst/>
          </a:prstGeom>
          <a:ln>
            <a:noFill/>
          </a:ln>
        </p:spPr>
      </p:pic>
      <p:sp>
        <p:nvSpPr>
          <p:cNvPr id="1226" name="CustomShape 2"/>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How to?</a:t>
            </a:r>
            <a:endParaRPr b="0" lang="en-US" sz="4400" spc="-1" strike="noStrike">
              <a:latin typeface="Arial"/>
            </a:endParaRPr>
          </a:p>
        </p:txBody>
      </p:sp>
      <p:sp>
        <p:nvSpPr>
          <p:cNvPr id="1227" name="CustomShape 3"/>
          <p:cNvSpPr/>
          <p:nvPr/>
        </p:nvSpPr>
        <p:spPr>
          <a:xfrm>
            <a:off x="457200" y="6492240"/>
            <a:ext cx="8571240" cy="34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https://www.youtube.com/playlist?list=PL_t5OlLHbVGxFSiWXUsEQrDPvFd1Nhxiu</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KimberlyFessel</a:t>
            </a:r>
            <a:endParaRPr b="0" lang="en-US" sz="4400" spc="-1" strike="noStrike">
              <a:latin typeface="Arial"/>
            </a:endParaRPr>
          </a:p>
        </p:txBody>
      </p:sp>
      <p:sp>
        <p:nvSpPr>
          <p:cNvPr id="1229" name="CustomShape 2"/>
          <p:cNvSpPr/>
          <p:nvPr/>
        </p:nvSpPr>
        <p:spPr>
          <a:xfrm>
            <a:off x="609480" y="1568520"/>
            <a:ext cx="10968840" cy="39736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04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https://www.youtube.com/watch?v=uZlMNUPA26E</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Tailored training</a:t>
            </a:r>
            <a:endParaRPr b="0" lang="en-US" sz="4400" spc="-1" strike="noStrike">
              <a:latin typeface="Arial"/>
            </a:endParaRPr>
          </a:p>
        </p:txBody>
      </p:sp>
      <p:sp>
        <p:nvSpPr>
          <p:cNvPr id="1231" name="CustomShape 2"/>
          <p:cNvSpPr/>
          <p:nvPr/>
        </p:nvSpPr>
        <p:spPr>
          <a:xfrm>
            <a:off x="609480" y="1604520"/>
            <a:ext cx="10968840" cy="39736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04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https://www.tableau.com/learn/learning-quiz</a:t>
            </a:r>
            <a:r>
              <a:rPr b="0" lang="en-US" sz="3200" spc="-1" strike="noStrike">
                <a:solidFill>
                  <a:srgbClr val="6eac1c"/>
                </a:solidFill>
                <a:latin typeface="Arial"/>
                <a:ea typeface="DejaVu Sans"/>
              </a:rPr>
              <a:t> </a:t>
            </a:r>
            <a:endParaRPr b="0" lang="en-US" sz="3200" spc="-1" strike="noStrike">
              <a:latin typeface="Arial"/>
            </a:endParaRPr>
          </a:p>
        </p:txBody>
      </p:sp>
      <p:pic>
        <p:nvPicPr>
          <p:cNvPr id="1232" name="" descr=""/>
          <p:cNvPicPr/>
          <p:nvPr/>
        </p:nvPicPr>
        <p:blipFill>
          <a:blip r:embed="rId2"/>
          <a:stretch/>
        </p:blipFill>
        <p:spPr>
          <a:xfrm>
            <a:off x="270720" y="3017880"/>
            <a:ext cx="11521440" cy="31964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CustomShape 1"/>
          <p:cNvSpPr/>
          <p:nvPr/>
        </p:nvSpPr>
        <p:spPr>
          <a:xfrm>
            <a:off x="609480" y="273600"/>
            <a:ext cx="10967760" cy="1140120"/>
          </a:xfrm>
          <a:prstGeom prst="rect">
            <a:avLst/>
          </a:prstGeom>
          <a:noFill/>
          <a:ln>
            <a:noFill/>
          </a:ln>
        </p:spPr>
        <p:style>
          <a:lnRef idx="0"/>
          <a:fillRef idx="0"/>
          <a:effectRef idx="0"/>
          <a:fontRef idx="minor"/>
        </p:style>
      </p:sp>
      <p:sp>
        <p:nvSpPr>
          <p:cNvPr id="1019" name="CustomShape 2"/>
          <p:cNvSpPr/>
          <p:nvPr/>
        </p:nvSpPr>
        <p:spPr>
          <a:xfrm>
            <a:off x="609480" y="1604520"/>
            <a:ext cx="5350320" cy="3973320"/>
          </a:xfrm>
          <a:prstGeom prst="rect">
            <a:avLst/>
          </a:prstGeom>
          <a:noFill/>
          <a:ln>
            <a:noFill/>
          </a:ln>
        </p:spPr>
        <p:style>
          <a:lnRef idx="0"/>
          <a:fillRef idx="0"/>
          <a:effectRef idx="0"/>
          <a:fontRef idx="minor"/>
        </p:style>
      </p:sp>
      <p:sp>
        <p:nvSpPr>
          <p:cNvPr id="1020" name="CustomShape 3"/>
          <p:cNvSpPr/>
          <p:nvPr/>
        </p:nvSpPr>
        <p:spPr>
          <a:xfrm>
            <a:off x="6231960" y="1604520"/>
            <a:ext cx="5350320" cy="3973320"/>
          </a:xfrm>
          <a:prstGeom prst="rect">
            <a:avLst/>
          </a:prstGeom>
          <a:noFill/>
          <a:ln>
            <a:noFill/>
          </a:ln>
        </p:spPr>
        <p:style>
          <a:lnRef idx="0"/>
          <a:fillRef idx="0"/>
          <a:effectRef idx="0"/>
          <a:fontRef idx="minor"/>
        </p:style>
      </p:sp>
      <p:pic>
        <p:nvPicPr>
          <p:cNvPr id="1021" name="" descr=""/>
          <p:cNvPicPr/>
          <p:nvPr/>
        </p:nvPicPr>
        <p:blipFill>
          <a:blip r:embed="rId1"/>
          <a:stretch/>
        </p:blipFill>
        <p:spPr>
          <a:xfrm>
            <a:off x="3840480" y="1956600"/>
            <a:ext cx="6708960" cy="43779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2" name="" descr=""/>
          <p:cNvPicPr/>
          <p:nvPr/>
        </p:nvPicPr>
        <p:blipFill>
          <a:blip r:embed="rId1"/>
          <a:stretch/>
        </p:blipFill>
        <p:spPr>
          <a:xfrm>
            <a:off x="609120" y="1749960"/>
            <a:ext cx="5350320" cy="3682080"/>
          </a:xfrm>
          <a:prstGeom prst="rect">
            <a:avLst/>
          </a:prstGeom>
          <a:ln>
            <a:noFill/>
          </a:ln>
        </p:spPr>
      </p:pic>
      <p:sp>
        <p:nvSpPr>
          <p:cNvPr id="1023" name="CustomShape 1"/>
          <p:cNvSpPr/>
          <p:nvPr/>
        </p:nvSpPr>
        <p:spPr>
          <a:xfrm>
            <a:off x="609480" y="273600"/>
            <a:ext cx="10967760" cy="1140120"/>
          </a:xfrm>
          <a:prstGeom prst="rect">
            <a:avLst/>
          </a:prstGeom>
          <a:noFill/>
          <a:ln>
            <a:noFill/>
          </a:ln>
        </p:spPr>
        <p:style>
          <a:lnRef idx="0"/>
          <a:fillRef idx="0"/>
          <a:effectRef idx="0"/>
          <a:fontRef idx="minor"/>
        </p:style>
      </p:sp>
      <p:sp>
        <p:nvSpPr>
          <p:cNvPr id="1024" name="CustomShape 2"/>
          <p:cNvSpPr/>
          <p:nvPr/>
        </p:nvSpPr>
        <p:spPr>
          <a:xfrm>
            <a:off x="6231960" y="1604520"/>
            <a:ext cx="5350320" cy="1892880"/>
          </a:xfrm>
          <a:prstGeom prst="rect">
            <a:avLst/>
          </a:prstGeom>
          <a:noFill/>
          <a:ln>
            <a:noFill/>
          </a:ln>
        </p:spPr>
        <p:style>
          <a:lnRef idx="0"/>
          <a:fillRef idx="0"/>
          <a:effectRef idx="0"/>
          <a:fontRef idx="minor"/>
        </p:style>
        <p:txBody>
          <a:bodyPr lIns="0" rIns="0" tIns="0" bIns="0">
            <a:normAutofit/>
          </a:bodyPr>
          <a:p>
            <a:pPr marL="432000" indent="-3200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1025" name="CustomShape 3"/>
          <p:cNvSpPr/>
          <p:nvPr/>
        </p:nvSpPr>
        <p:spPr>
          <a:xfrm>
            <a:off x="6231960" y="3682080"/>
            <a:ext cx="5350320" cy="1892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6" name="" descr=""/>
          <p:cNvPicPr/>
          <p:nvPr/>
        </p:nvPicPr>
        <p:blipFill>
          <a:blip r:embed="rId1"/>
          <a:stretch/>
        </p:blipFill>
        <p:spPr>
          <a:xfrm>
            <a:off x="609120" y="1749960"/>
            <a:ext cx="5350320" cy="3682080"/>
          </a:xfrm>
          <a:prstGeom prst="rect">
            <a:avLst/>
          </a:prstGeom>
          <a:ln>
            <a:noFill/>
          </a:ln>
        </p:spPr>
      </p:pic>
      <p:sp>
        <p:nvSpPr>
          <p:cNvPr id="1027" name="CustomShape 1"/>
          <p:cNvSpPr/>
          <p:nvPr/>
        </p:nvSpPr>
        <p:spPr>
          <a:xfrm>
            <a:off x="609480" y="273600"/>
            <a:ext cx="10967760" cy="1140120"/>
          </a:xfrm>
          <a:prstGeom prst="rect">
            <a:avLst/>
          </a:prstGeom>
          <a:noFill/>
          <a:ln>
            <a:noFill/>
          </a:ln>
        </p:spPr>
        <p:style>
          <a:lnRef idx="0"/>
          <a:fillRef idx="0"/>
          <a:effectRef idx="0"/>
          <a:fontRef idx="minor"/>
        </p:style>
      </p:sp>
      <p:sp>
        <p:nvSpPr>
          <p:cNvPr id="1028" name="CustomShape 2"/>
          <p:cNvSpPr/>
          <p:nvPr/>
        </p:nvSpPr>
        <p:spPr>
          <a:xfrm>
            <a:off x="6231960" y="1604520"/>
            <a:ext cx="5350320" cy="1892880"/>
          </a:xfrm>
          <a:prstGeom prst="rect">
            <a:avLst/>
          </a:prstGeom>
          <a:noFill/>
          <a:ln>
            <a:noFill/>
          </a:ln>
        </p:spPr>
        <p:style>
          <a:lnRef idx="0"/>
          <a:fillRef idx="0"/>
          <a:effectRef idx="0"/>
          <a:fontRef idx="minor"/>
        </p:style>
        <p:txBody>
          <a:bodyPr lIns="0" rIns="0" tIns="0" bIns="0">
            <a:normAutofit/>
          </a:bodyPr>
          <a:p>
            <a:pPr marL="432000" indent="-32004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1029" name="CustomShape 3"/>
          <p:cNvSpPr/>
          <p:nvPr/>
        </p:nvSpPr>
        <p:spPr>
          <a:xfrm>
            <a:off x="6231960" y="3682080"/>
            <a:ext cx="5350320" cy="1892880"/>
          </a:xfrm>
          <a:prstGeom prst="rect">
            <a:avLst/>
          </a:prstGeom>
          <a:noFill/>
          <a:ln>
            <a:noFill/>
          </a:ln>
        </p:spPr>
        <p:style>
          <a:lnRef idx="0"/>
          <a:fillRef idx="0"/>
          <a:effectRef idx="0"/>
          <a:fontRef idx="minor"/>
        </p:style>
        <p:txBody>
          <a:bodyPr lIns="0" rIns="0" tIns="0" bIns="0">
            <a:normAutofit fontScale="17000"/>
          </a:bodyPr>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Everything is relative. You can’t say a town is more dangerous than another because the first one had two robberies and the other only had one. What if the first town has 1,000 times the population that of the first? It is often more useful to think in terms of percentages and rates rather than absolutes and totals.</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22842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2021-02-25T12:42:18Z</dcterms:created>
  <dc:creator>santarabantoosoo</dc:creator>
  <dc:description/>
  <dc:language>en-US</dc:language>
  <cp:lastModifiedBy/>
  <dcterms:modified xsi:type="dcterms:W3CDTF">2022-04-23T16:16:32Z</dcterms:modified>
  <cp:revision>780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139</vt:i4>
  </property>
</Properties>
</file>